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84" r:id="rId6"/>
    <p:sldId id="261" r:id="rId7"/>
    <p:sldId id="313" r:id="rId8"/>
    <p:sldId id="288" r:id="rId9"/>
    <p:sldId id="262" r:id="rId10"/>
    <p:sldId id="263" r:id="rId11"/>
    <p:sldId id="314" r:id="rId12"/>
    <p:sldId id="315" r:id="rId13"/>
    <p:sldId id="264" r:id="rId14"/>
    <p:sldId id="265" r:id="rId15"/>
    <p:sldId id="267" r:id="rId16"/>
    <p:sldId id="268" r:id="rId17"/>
    <p:sldId id="317" r:id="rId18"/>
    <p:sldId id="316" r:id="rId19"/>
    <p:sldId id="290" r:id="rId20"/>
    <p:sldId id="293" r:id="rId21"/>
    <p:sldId id="291" r:id="rId22"/>
    <p:sldId id="339" r:id="rId23"/>
    <p:sldId id="292" r:id="rId24"/>
    <p:sldId id="269" r:id="rId25"/>
    <p:sldId id="270" r:id="rId26"/>
    <p:sldId id="271" r:id="rId27"/>
    <p:sldId id="272" r:id="rId28"/>
    <p:sldId id="318" r:id="rId29"/>
    <p:sldId id="273" r:id="rId30"/>
    <p:sldId id="274" r:id="rId31"/>
    <p:sldId id="312" r:id="rId32"/>
    <p:sldId id="275" r:id="rId33"/>
    <p:sldId id="300" r:id="rId34"/>
    <p:sldId id="310" r:id="rId35"/>
    <p:sldId id="325" r:id="rId36"/>
    <p:sldId id="311" r:id="rId37"/>
    <p:sldId id="326" r:id="rId38"/>
    <p:sldId id="322" r:id="rId39"/>
    <p:sldId id="327" r:id="rId40"/>
    <p:sldId id="324" r:id="rId41"/>
    <p:sldId id="276" r:id="rId42"/>
    <p:sldId id="301" r:id="rId43"/>
    <p:sldId id="281" r:id="rId44"/>
    <p:sldId id="277" r:id="rId45"/>
    <p:sldId id="319" r:id="rId46"/>
    <p:sldId id="278" r:id="rId47"/>
    <p:sldId id="303" r:id="rId48"/>
    <p:sldId id="280" r:id="rId49"/>
    <p:sldId id="282" r:id="rId50"/>
    <p:sldId id="283" r:id="rId51"/>
    <p:sldId id="328" r:id="rId52"/>
    <p:sldId id="329" r:id="rId53"/>
    <p:sldId id="320" r:id="rId54"/>
    <p:sldId id="321" r:id="rId55"/>
    <p:sldId id="294" r:id="rId56"/>
    <p:sldId id="295" r:id="rId57"/>
    <p:sldId id="296" r:id="rId58"/>
    <p:sldId id="304" r:id="rId59"/>
    <p:sldId id="309" r:id="rId60"/>
    <p:sldId id="305" r:id="rId61"/>
    <p:sldId id="307" r:id="rId62"/>
    <p:sldId id="306" r:id="rId63"/>
    <p:sldId id="308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287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>
      <p:cViewPr varScale="1">
        <p:scale>
          <a:sx n="82" d="100"/>
          <a:sy n="82" d="100"/>
        </p:scale>
        <p:origin x="92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boj.or.jp/note_tfjgs/note/valid/issue.htm/#p05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boj.or.jp/note_tfjgs/note/valid/issue.htm/#p05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citecebu.com/2014/03/tonkatsu-by-terasawa-ayala-cebu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.wikipedia.org/wiki/%E3%82%AB%E3%83%84%E4%B8%BC" TargetMode="External"/><Relationship Id="rId5" Type="http://schemas.openxmlformats.org/officeDocument/2006/relationships/image" Target="../media/image34.jpg"/><Relationship Id="rId4" Type="http://schemas.openxmlformats.org/officeDocument/2006/relationships/hyperlink" Target="https://creativecommons.org/licenses/by/2.1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ja.wikipedia.org/wiki/%E3%82%A4%E3%83%B3%E3%82%BF%E3%83%BC%E3%83%8D%E3%83%83%E3%83%88%E3%82%AB%E3%83%95%E3%82%A7" TargetMode="External"/><Relationship Id="rId13" Type="http://schemas.openxmlformats.org/officeDocument/2006/relationships/hyperlink" Target="https://ja.wikipedia.org/w/index.php?title=%E3%82%B4%E3%83%BC%E3%82%B4%E3%83%BC%E5%96%AB%E8%8C%B6&amp;action=edit&amp;redlink=1" TargetMode="External"/><Relationship Id="rId18" Type="http://schemas.openxmlformats.org/officeDocument/2006/relationships/hyperlink" Target="https://commons.wikimedia.org/wiki/File:Akihabara_Maids.JPG" TargetMode="External"/><Relationship Id="rId3" Type="http://schemas.openxmlformats.org/officeDocument/2006/relationships/hyperlink" Target="https://ja.wikipedia.org/wiki/%E3%83%8E%E3%83%BC%E3%83%91%E3%83%B3%E5%96%AB%E8%8C%B6" TargetMode="External"/><Relationship Id="rId7" Type="http://schemas.openxmlformats.org/officeDocument/2006/relationships/hyperlink" Target="https://ja.wikipedia.org/wiki/%E6%BC%AB%E7%94%BB%E5%96%AB%E8%8C%B6" TargetMode="External"/><Relationship Id="rId12" Type="http://schemas.openxmlformats.org/officeDocument/2006/relationships/hyperlink" Target="https://ja.wikipedia.org/w/index.php?title=%E3%83%9D%E3%83%BC%E3%82%AB%E3%83%BC%E3%82%B2%E3%83%BC%E3%83%A0%E5%96%AB%E8%8C%B6&amp;action=edit&amp;redlink=1" TargetMode="External"/><Relationship Id="rId17" Type="http://schemas.openxmlformats.org/officeDocument/2006/relationships/image" Target="../media/image38.JPG"/><Relationship Id="rId2" Type="http://schemas.openxmlformats.org/officeDocument/2006/relationships/hyperlink" Target="https://ja.wikipedia.org/wiki/%E6%AD%8C%E5%A3%B0%E5%96%AB%E8%8C%B6" TargetMode="Externa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.wikipedia.org/wiki/%E5%9F%B7%E4%BA%8B%E5%96%AB%E8%8C%B6" TargetMode="External"/><Relationship Id="rId11" Type="http://schemas.openxmlformats.org/officeDocument/2006/relationships/hyperlink" Target="https://ja.wikipedia.org/wiki/%E5%96%AB%E8%8C%B6%E5%BA%97#cite_note-14" TargetMode="External"/><Relationship Id="rId5" Type="http://schemas.openxmlformats.org/officeDocument/2006/relationships/hyperlink" Target="https://ja.wikipedia.org/wiki/%E3%83%A1%E3%82%A4%E3%83%89%E5%96%AB%E8%8C%B6" TargetMode="External"/><Relationship Id="rId15" Type="http://schemas.openxmlformats.org/officeDocument/2006/relationships/image" Target="../media/image36.png"/><Relationship Id="rId10" Type="http://schemas.openxmlformats.org/officeDocument/2006/relationships/hyperlink" Target="https://ja.wikipedia.org/w/index.php?title=%E3%82%B9%E3%83%9D%E3%83%BC%E3%83%84%E5%96%AB%E8%8C%B6&amp;action=edit&amp;redlink=1" TargetMode="External"/><Relationship Id="rId19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ja.wikipedia.org/wiki/%E3%82%AB%E3%83%A9%E3%82%AA%E3%82%B1" TargetMode="External"/><Relationship Id="rId9" Type="http://schemas.openxmlformats.org/officeDocument/2006/relationships/hyperlink" Target="https://ja.wikipedia.org/wiki/%E7%8C%AB%E5%96%AB%E8%8C%B6" TargetMode="External"/><Relationship Id="rId14" Type="http://schemas.openxmlformats.org/officeDocument/2006/relationships/hyperlink" Target="https://ja.wikipedia.org/wiki/%E5%96%AB%E8%8C%B6%E5%BA%97#%E4%B8%96%E7%95%8C%E3%81%AE%E5%96%AB%E8%8C%B6%E5%BA%97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第２課　かいもの</a:t>
            </a:r>
            <a:br>
              <a:rPr lang="ja-JP" altLang="en-US" dirty="0"/>
            </a:br>
            <a:r>
              <a:rPr lang="en-US" dirty="0"/>
              <a:t>Lesson 2 Shopping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Jiajun</a:t>
            </a:r>
            <a:r>
              <a:rPr lang="en-US" dirty="0"/>
              <a:t> Bracewell</a:t>
            </a:r>
          </a:p>
        </p:txBody>
      </p:sp>
      <p:pic>
        <p:nvPicPr>
          <p:cNvPr id="4" name="Picture 3" descr="C:\Users\Jiajun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943600"/>
            <a:ext cx="5341937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この／その／あの／どの </a:t>
            </a:r>
            <a:r>
              <a:rPr lang="en-US" altLang="ja-JP" b="1" dirty="0"/>
              <a:t>+ Noun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86050"/>
            <a:ext cx="8428404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05200" y="5410200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*Questions words like </a:t>
            </a:r>
            <a:r>
              <a:rPr lang="ja-JP" altLang="en-US" i="1" dirty="0"/>
              <a:t>どれ </a:t>
            </a:r>
            <a:r>
              <a:rPr lang="en-US" i="1" dirty="0"/>
              <a:t>and </a:t>
            </a:r>
            <a:r>
              <a:rPr lang="ja-JP" altLang="en-US" i="1" dirty="0"/>
              <a:t>なに </a:t>
            </a:r>
            <a:r>
              <a:rPr lang="en-US" i="1" dirty="0"/>
              <a:t>cannot be followed by the particle </a:t>
            </a:r>
            <a:r>
              <a:rPr lang="ja-JP" altLang="en-US" i="1" dirty="0">
                <a:solidFill>
                  <a:srgbClr val="FF0000"/>
                </a:solidFill>
              </a:rPr>
              <a:t>は</a:t>
            </a:r>
            <a:r>
              <a:rPr lang="en-US" altLang="ja-JP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9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1"/>
            <a:ext cx="7408333" cy="42973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この／その／あの／どの </a:t>
            </a:r>
            <a:r>
              <a:rPr lang="en-US" altLang="ja-JP" b="1" dirty="0"/>
              <a:t>+ Noun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48506" y="4187599"/>
            <a:ext cx="4258362" cy="2152650"/>
            <a:chOff x="1752600" y="4191000"/>
            <a:chExt cx="4258362" cy="2152650"/>
          </a:xfrm>
        </p:grpSpPr>
        <p:pic>
          <p:nvPicPr>
            <p:cNvPr id="4102" name="Picture 6" descr="Image result for ペン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191000"/>
              <a:ext cx="21240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Image result for ペン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887" y="4191000"/>
              <a:ext cx="21240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7" name="Picture 11" descr="C:\Users\Jiajun\AppData\Local\Microsoft\Windows\INetCache\IE\DMQFEV2L\hanamaru29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3124200" cy="17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2971800" y="1200150"/>
            <a:ext cx="6158256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どれ</a:t>
            </a:r>
            <a:r>
              <a:rPr lang="ja-JP" altLang="en-US" sz="2000" dirty="0">
                <a:solidFill>
                  <a:srgbClr val="FF0000"/>
                </a:solidFill>
              </a:rPr>
              <a:t>が</a:t>
            </a:r>
            <a:r>
              <a:rPr lang="ja-JP" altLang="en-US" sz="2000" dirty="0">
                <a:solidFill>
                  <a:schemeClr val="tx1"/>
                </a:solidFill>
              </a:rPr>
              <a:t>　　　わたしのペンですか。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ja-JP" altLang="en-US" sz="2000" dirty="0">
                <a:solidFill>
                  <a:schemeClr val="tx1"/>
                </a:solidFill>
              </a:rPr>
              <a:t>どのペン</a:t>
            </a:r>
            <a:r>
              <a:rPr lang="ja-JP" altLang="en-US" sz="2000" dirty="0">
                <a:solidFill>
                  <a:srgbClr val="FF0000"/>
                </a:solidFill>
              </a:rPr>
              <a:t>が</a:t>
            </a:r>
            <a:r>
              <a:rPr lang="ja-JP" altLang="en-US" sz="2000" dirty="0">
                <a:solidFill>
                  <a:schemeClr val="tx1"/>
                </a:solidFill>
              </a:rPr>
              <a:t>　わたしのペンですか。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Which one is my pen?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0" y="2800350"/>
            <a:ext cx="6096000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わたしのペン</a:t>
            </a:r>
            <a:r>
              <a:rPr lang="ja-JP" altLang="en-US" sz="2000" dirty="0">
                <a:solidFill>
                  <a:srgbClr val="FF0000"/>
                </a:solidFill>
              </a:rPr>
              <a:t>は</a:t>
            </a:r>
            <a:r>
              <a:rPr lang="ja-JP" altLang="en-US" sz="2000" dirty="0">
                <a:solidFill>
                  <a:schemeClr val="tx1"/>
                </a:solidFill>
              </a:rPr>
              <a:t>　どれですか。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ja-JP" altLang="en-US" sz="2000" dirty="0">
                <a:solidFill>
                  <a:schemeClr val="tx1"/>
                </a:solidFill>
              </a:rPr>
              <a:t>わたしのペン</a:t>
            </a:r>
            <a:r>
              <a:rPr lang="ja-JP" altLang="en-US" sz="2000" dirty="0">
                <a:solidFill>
                  <a:srgbClr val="FF0000"/>
                </a:solidFill>
              </a:rPr>
              <a:t>は</a:t>
            </a:r>
            <a:r>
              <a:rPr lang="ja-JP" altLang="en-US" sz="2000" dirty="0">
                <a:solidFill>
                  <a:schemeClr val="tx1"/>
                </a:solidFill>
              </a:rPr>
              <a:t>　どのペンですか。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Lit., My pen is which one?</a:t>
            </a:r>
          </a:p>
        </p:txBody>
      </p:sp>
    </p:spTree>
    <p:extLst>
      <p:ext uri="{BB962C8B-B14F-4D97-AF65-F5344CB8AC3E}">
        <p14:creationId xmlns:p14="http://schemas.microsoft.com/office/powerpoint/2010/main" val="255034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1"/>
            <a:ext cx="7408333" cy="42973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この／その／あの／どの </a:t>
            </a:r>
            <a:r>
              <a:rPr lang="en-US" altLang="ja-JP" b="1" dirty="0"/>
              <a:t>+ Noun</a:t>
            </a:r>
            <a:endParaRPr lang="en-US" dirty="0"/>
          </a:p>
        </p:txBody>
      </p:sp>
      <p:pic>
        <p:nvPicPr>
          <p:cNvPr id="4107" name="Picture 11" descr="C:\Users\Jiajun\AppData\Local\Microsoft\Windows\INetCache\IE\DMQFEV2L\hanamaru294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1718734" cy="9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600200" y="4191000"/>
            <a:ext cx="7005109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どれ</a:t>
            </a:r>
            <a:r>
              <a:rPr lang="ja-JP" altLang="en-US" sz="2000" dirty="0">
                <a:solidFill>
                  <a:srgbClr val="FF0000"/>
                </a:solidFill>
              </a:rPr>
              <a:t>が</a:t>
            </a:r>
            <a:r>
              <a:rPr lang="ja-JP" altLang="en-US" sz="2000" dirty="0">
                <a:solidFill>
                  <a:schemeClr val="tx1"/>
                </a:solidFill>
              </a:rPr>
              <a:t>　　　わたしのペンですか。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ja-JP" altLang="en-US" sz="2000" dirty="0">
                <a:solidFill>
                  <a:schemeClr val="tx1"/>
                </a:solidFill>
              </a:rPr>
              <a:t>どのペン</a:t>
            </a:r>
            <a:r>
              <a:rPr lang="ja-JP" altLang="en-US" sz="2000" dirty="0">
                <a:solidFill>
                  <a:srgbClr val="FF0000"/>
                </a:solidFill>
              </a:rPr>
              <a:t>が</a:t>
            </a:r>
            <a:r>
              <a:rPr lang="ja-JP" altLang="en-US" sz="2000" dirty="0">
                <a:solidFill>
                  <a:schemeClr val="tx1"/>
                </a:solidFill>
              </a:rPr>
              <a:t>　わたしのペンですか。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Which one is my pen?</a:t>
            </a:r>
          </a:p>
          <a:p>
            <a:r>
              <a:rPr lang="en-US" sz="2400" dirty="0">
                <a:solidFill>
                  <a:schemeClr val="tx1"/>
                </a:solidFill>
              </a:rPr>
              <a:t>Pattern: question word +</a:t>
            </a:r>
            <a:r>
              <a:rPr lang="ja-JP" altLang="en-US" sz="2400" dirty="0">
                <a:solidFill>
                  <a:srgbClr val="FF0000"/>
                </a:solidFill>
              </a:rPr>
              <a:t>が </a:t>
            </a:r>
            <a:r>
              <a:rPr lang="en-US" altLang="ja-JP" sz="2400" dirty="0">
                <a:solidFill>
                  <a:srgbClr val="FF0000"/>
                </a:solidFill>
              </a:rPr>
              <a:t>……</a:t>
            </a:r>
            <a:r>
              <a:rPr lang="ja-JP" altLang="en-US" sz="2400" dirty="0">
                <a:solidFill>
                  <a:schemeClr val="tx1"/>
                </a:solidFill>
              </a:rPr>
              <a:t>か。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2227792" y="1556844"/>
            <a:ext cx="6467475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わたしのペン</a:t>
            </a:r>
            <a:r>
              <a:rPr lang="ja-JP" altLang="en-US" sz="2000" dirty="0">
                <a:solidFill>
                  <a:srgbClr val="FF0000"/>
                </a:solidFill>
              </a:rPr>
              <a:t>は</a:t>
            </a:r>
            <a:r>
              <a:rPr lang="ja-JP" altLang="en-US" sz="2000" dirty="0">
                <a:solidFill>
                  <a:schemeClr val="tx1"/>
                </a:solidFill>
              </a:rPr>
              <a:t>　どれですか。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ja-JP" altLang="en-US" sz="2000" dirty="0">
                <a:solidFill>
                  <a:schemeClr val="tx1"/>
                </a:solidFill>
              </a:rPr>
              <a:t>わたしのペン</a:t>
            </a:r>
            <a:r>
              <a:rPr lang="ja-JP" altLang="en-US" sz="2000" dirty="0">
                <a:solidFill>
                  <a:srgbClr val="FF0000"/>
                </a:solidFill>
              </a:rPr>
              <a:t>は</a:t>
            </a:r>
            <a:r>
              <a:rPr lang="ja-JP" altLang="en-US" sz="2000" dirty="0">
                <a:solidFill>
                  <a:schemeClr val="tx1"/>
                </a:solidFill>
              </a:rPr>
              <a:t>　どのペンですか。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Lit., My pen is which one?</a:t>
            </a:r>
          </a:p>
          <a:p>
            <a:r>
              <a:rPr lang="en-US" sz="2400" dirty="0">
                <a:solidFill>
                  <a:schemeClr val="tx1"/>
                </a:solidFill>
              </a:rPr>
              <a:t>Pattern: specific noun +</a:t>
            </a:r>
            <a:r>
              <a:rPr lang="ja-JP" altLang="en-US" sz="2400" dirty="0">
                <a:solidFill>
                  <a:srgbClr val="FF0000"/>
                </a:solidFill>
              </a:rPr>
              <a:t>は </a:t>
            </a:r>
            <a:r>
              <a:rPr lang="en-US" altLang="ja-JP" sz="2400" dirty="0">
                <a:solidFill>
                  <a:srgbClr val="FF0000"/>
                </a:solidFill>
              </a:rPr>
              <a:t>……</a:t>
            </a:r>
            <a:r>
              <a:rPr lang="ja-JP" altLang="en-US" sz="2400" dirty="0">
                <a:solidFill>
                  <a:schemeClr val="tx1"/>
                </a:solidFill>
              </a:rPr>
              <a:t>か。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2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ここ </a:t>
            </a:r>
            <a:r>
              <a:rPr lang="en-US" dirty="0"/>
              <a:t>here; near me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そこ </a:t>
            </a:r>
            <a:r>
              <a:rPr lang="en-US" dirty="0"/>
              <a:t>there; near you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あそこ </a:t>
            </a:r>
            <a:r>
              <a:rPr lang="en-US" dirty="0"/>
              <a:t>over there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どこ </a:t>
            </a:r>
            <a:r>
              <a:rPr lang="en-US" dirty="0"/>
              <a:t>where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3 </a:t>
            </a:r>
            <a:r>
              <a:rPr lang="ja-JP" altLang="en-US" b="1" dirty="0"/>
              <a:t>ここ　そこ　あそこ　どこ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2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すみません。ゆうびんきょくは　</a:t>
            </a:r>
            <a:r>
              <a:rPr lang="ja-JP" altLang="en-US" dirty="0">
                <a:solidFill>
                  <a:srgbClr val="FF0000"/>
                </a:solidFill>
              </a:rPr>
              <a:t>どこ</a:t>
            </a:r>
            <a:r>
              <a:rPr lang="ja-JP" altLang="en-US" dirty="0"/>
              <a:t>ですか。 </a:t>
            </a:r>
            <a:r>
              <a:rPr lang="en-US" dirty="0"/>
              <a:t>Excuse me, where is the post office?</a:t>
            </a:r>
          </a:p>
          <a:p>
            <a:r>
              <a:rPr lang="en-US" altLang="ja-JP" dirty="0"/>
              <a:t>( </a:t>
            </a:r>
            <a:r>
              <a:rPr lang="ja-JP" altLang="en-US" dirty="0"/>
              <a:t>ゆうびんきょくは </a:t>
            </a:r>
            <a:r>
              <a:rPr lang="en-US" altLang="ja-JP" dirty="0"/>
              <a:t>) 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あそこ</a:t>
            </a:r>
            <a:r>
              <a:rPr lang="ja-JP" altLang="en-US" dirty="0"/>
              <a:t>です。 </a:t>
            </a:r>
            <a:r>
              <a:rPr lang="en-US" altLang="ja-JP" dirty="0"/>
              <a:t>(</a:t>
            </a:r>
            <a:r>
              <a:rPr lang="en-US" dirty="0"/>
              <a:t>The post office is) right over there.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3 </a:t>
            </a:r>
            <a:r>
              <a:rPr lang="ja-JP" altLang="en-US" b="1" dirty="0"/>
              <a:t>ここ　そこ　あそこ　どこ</a:t>
            </a:r>
            <a:endParaRPr lang="en-US" dirty="0"/>
          </a:p>
        </p:txBody>
      </p:sp>
      <p:pic>
        <p:nvPicPr>
          <p:cNvPr id="2055" name="Picture 7" descr="C:\Users\Jiajun\AppData\Local\Microsoft\Windows\INetCache\IE\WTV0DCJX\250px-Inami_PostOffice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43400"/>
            <a:ext cx="31750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80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7052733" cy="3840163"/>
          </a:xfrm>
        </p:spPr>
        <p:txBody>
          <a:bodyPr/>
          <a:lstStyle/>
          <a:p>
            <a:r>
              <a:rPr lang="ja-JP" altLang="en-US" dirty="0"/>
              <a:t>メアリーさん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でんわばんごう </a:t>
            </a:r>
            <a:r>
              <a:rPr lang="en-US" altLang="ja-JP" dirty="0"/>
              <a:t>(Mary's phone number)</a:t>
            </a:r>
          </a:p>
          <a:p>
            <a:r>
              <a:rPr lang="ja-JP" altLang="en-US" dirty="0"/>
              <a:t>たけしさん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おかあさん </a:t>
            </a:r>
            <a:r>
              <a:rPr lang="en-US" altLang="ja-JP" dirty="0"/>
              <a:t>(Takeshi's mother)</a:t>
            </a:r>
          </a:p>
          <a:p>
            <a:endParaRPr lang="en-US" dirty="0"/>
          </a:p>
          <a:p>
            <a:r>
              <a:rPr lang="en-US" dirty="0"/>
              <a:t>Who </a:t>
            </a:r>
            <a:r>
              <a:rPr lang="ja-JP" altLang="en-US" dirty="0">
                <a:solidFill>
                  <a:srgbClr val="FF0000"/>
                </a:solidFill>
              </a:rPr>
              <a:t>だれ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dirty="0"/>
              <a:t>Whose </a:t>
            </a:r>
            <a:r>
              <a:rPr lang="ja-JP" altLang="en-US" dirty="0">
                <a:solidFill>
                  <a:srgbClr val="FF0000"/>
                </a:solidFill>
              </a:rPr>
              <a:t>だれの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4 </a:t>
            </a:r>
            <a:r>
              <a:rPr lang="ja-JP" altLang="en-US" b="1" dirty="0"/>
              <a:t>だれの </a:t>
            </a:r>
            <a:r>
              <a:rPr lang="en-US" b="1" dirty="0"/>
              <a:t>noun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4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A: </a:t>
            </a:r>
            <a:r>
              <a:rPr lang="ja-JP" altLang="en-US" dirty="0"/>
              <a:t>これは　</a:t>
            </a:r>
            <a:r>
              <a:rPr lang="ja-JP" altLang="en-US" dirty="0">
                <a:solidFill>
                  <a:srgbClr val="FF0000"/>
                </a:solidFill>
              </a:rPr>
              <a:t>だれの</a:t>
            </a:r>
            <a:r>
              <a:rPr lang="ja-JP" altLang="en-US" dirty="0"/>
              <a:t>かばんですか。</a:t>
            </a:r>
            <a:r>
              <a:rPr lang="en-US" dirty="0"/>
              <a:t>Whose bag is this?</a:t>
            </a:r>
          </a:p>
          <a:p>
            <a:r>
              <a:rPr lang="en-US" dirty="0"/>
              <a:t>B: </a:t>
            </a:r>
            <a:r>
              <a:rPr lang="ja-JP" altLang="en-US" dirty="0"/>
              <a:t>それは　スーさんのかばんです。</a:t>
            </a:r>
            <a:r>
              <a:rPr lang="en-US" dirty="0"/>
              <a:t>That is Sue's bag.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4 </a:t>
            </a:r>
            <a:r>
              <a:rPr lang="ja-JP" altLang="en-US" b="1" dirty="0"/>
              <a:t>だれの </a:t>
            </a:r>
            <a:r>
              <a:rPr lang="en-US" b="1" dirty="0"/>
              <a:t>noun</a:t>
            </a:r>
            <a:endParaRPr lang="en-US" dirty="0"/>
          </a:p>
        </p:txBody>
      </p:sp>
      <p:pic>
        <p:nvPicPr>
          <p:cNvPr id="3074" name="Picture 2" descr="C:\Users\Jiajun\AppData\Local\Microsoft\Windows\INetCache\IE\DMQFEV2L\4337101717_e970af605d_z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003505"/>
            <a:ext cx="135255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21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1"/>
            <a:ext cx="7408333" cy="42973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4 </a:t>
            </a:r>
            <a:r>
              <a:rPr lang="ja-JP" altLang="en-US" b="1" dirty="0"/>
              <a:t>だれの </a:t>
            </a:r>
            <a:r>
              <a:rPr lang="en-US" b="1" dirty="0"/>
              <a:t>noun</a:t>
            </a:r>
            <a:br>
              <a:rPr lang="en-US" b="1" dirty="0"/>
            </a:br>
            <a:r>
              <a:rPr lang="ja-JP" altLang="en-US" b="1" dirty="0"/>
              <a:t>が</a:t>
            </a:r>
            <a:r>
              <a:rPr lang="en-US" altLang="ja-JP" b="1" dirty="0"/>
              <a:t> vs. </a:t>
            </a:r>
            <a:r>
              <a:rPr lang="ja-JP" altLang="en-US" b="1" dirty="0"/>
              <a:t>は</a:t>
            </a:r>
            <a:endParaRPr lang="en-US" dirty="0"/>
          </a:p>
        </p:txBody>
      </p:sp>
      <p:pic>
        <p:nvPicPr>
          <p:cNvPr id="4107" name="Picture 11" descr="C:\Users\Jiajun\AppData\Local\Microsoft\Windows\INetCache\IE\DMQFEV2L\hanamaru294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1718734" cy="9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600200" y="4191000"/>
            <a:ext cx="7005109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どれ</a:t>
            </a:r>
            <a:r>
              <a:rPr lang="ja-JP" altLang="en-US" sz="2000" dirty="0">
                <a:solidFill>
                  <a:srgbClr val="FF0000"/>
                </a:solidFill>
              </a:rPr>
              <a:t>が</a:t>
            </a:r>
            <a:r>
              <a:rPr lang="ja-JP" altLang="en-US" sz="2000" dirty="0">
                <a:solidFill>
                  <a:schemeClr val="tx1"/>
                </a:solidFill>
              </a:rPr>
              <a:t>　　　わたしのペンですか。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ja-JP" altLang="en-US" sz="2000" dirty="0">
                <a:solidFill>
                  <a:schemeClr val="tx1"/>
                </a:solidFill>
              </a:rPr>
              <a:t>どのペン</a:t>
            </a:r>
            <a:r>
              <a:rPr lang="ja-JP" altLang="en-US" sz="2000" dirty="0">
                <a:solidFill>
                  <a:srgbClr val="FF0000"/>
                </a:solidFill>
              </a:rPr>
              <a:t>が</a:t>
            </a:r>
            <a:r>
              <a:rPr lang="ja-JP" altLang="en-US" sz="2000" dirty="0">
                <a:solidFill>
                  <a:schemeClr val="tx1"/>
                </a:solidFill>
              </a:rPr>
              <a:t>　わたしのペンですか。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Which one is my pen?</a:t>
            </a:r>
          </a:p>
          <a:p>
            <a:r>
              <a:rPr lang="en-US" sz="2400" dirty="0">
                <a:solidFill>
                  <a:schemeClr val="tx1"/>
                </a:solidFill>
              </a:rPr>
              <a:t>Pattern: question word +</a:t>
            </a:r>
            <a:r>
              <a:rPr lang="ja-JP" altLang="en-US" sz="2400" dirty="0">
                <a:solidFill>
                  <a:srgbClr val="FF0000"/>
                </a:solidFill>
              </a:rPr>
              <a:t>が </a:t>
            </a:r>
            <a:r>
              <a:rPr lang="en-US" altLang="ja-JP" sz="2400" dirty="0">
                <a:solidFill>
                  <a:srgbClr val="FF0000"/>
                </a:solidFill>
              </a:rPr>
              <a:t>……</a:t>
            </a:r>
            <a:r>
              <a:rPr lang="ja-JP" altLang="en-US" sz="2400" dirty="0">
                <a:solidFill>
                  <a:schemeClr val="tx1"/>
                </a:solidFill>
              </a:rPr>
              <a:t>か。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2137833" y="1695450"/>
            <a:ext cx="6467475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わたしのペン</a:t>
            </a:r>
            <a:r>
              <a:rPr lang="ja-JP" altLang="en-US" sz="2000" dirty="0">
                <a:solidFill>
                  <a:srgbClr val="FF0000"/>
                </a:solidFill>
              </a:rPr>
              <a:t>は</a:t>
            </a:r>
            <a:r>
              <a:rPr lang="ja-JP" altLang="en-US" sz="2000" dirty="0">
                <a:solidFill>
                  <a:schemeClr val="tx1"/>
                </a:solidFill>
              </a:rPr>
              <a:t>　どれですか。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ja-JP" altLang="en-US" sz="2000" dirty="0">
                <a:solidFill>
                  <a:schemeClr val="tx1"/>
                </a:solidFill>
              </a:rPr>
              <a:t>わたしのペン</a:t>
            </a:r>
            <a:r>
              <a:rPr lang="ja-JP" altLang="en-US" sz="2000" dirty="0">
                <a:solidFill>
                  <a:srgbClr val="FF0000"/>
                </a:solidFill>
              </a:rPr>
              <a:t>は</a:t>
            </a:r>
            <a:r>
              <a:rPr lang="ja-JP" altLang="en-US" sz="2000" dirty="0">
                <a:solidFill>
                  <a:schemeClr val="tx1"/>
                </a:solidFill>
              </a:rPr>
              <a:t>　どのペンですか。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Lit., My pen is which one?</a:t>
            </a:r>
          </a:p>
          <a:p>
            <a:r>
              <a:rPr lang="en-US" sz="2400" dirty="0">
                <a:solidFill>
                  <a:schemeClr val="tx1"/>
                </a:solidFill>
              </a:rPr>
              <a:t>Pattern: specific noun +</a:t>
            </a:r>
            <a:r>
              <a:rPr lang="ja-JP" altLang="en-US" sz="2400" dirty="0">
                <a:solidFill>
                  <a:srgbClr val="FF0000"/>
                </a:solidFill>
              </a:rPr>
              <a:t>は </a:t>
            </a:r>
            <a:r>
              <a:rPr lang="en-US" altLang="ja-JP" sz="2400" dirty="0">
                <a:solidFill>
                  <a:srgbClr val="FF0000"/>
                </a:solidFill>
              </a:rPr>
              <a:t>……</a:t>
            </a:r>
            <a:r>
              <a:rPr lang="ja-JP" altLang="en-US" sz="2400" dirty="0">
                <a:solidFill>
                  <a:schemeClr val="tx1"/>
                </a:solidFill>
              </a:rPr>
              <a:t>か。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4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7052733" cy="3840163"/>
          </a:xfrm>
        </p:spPr>
        <p:txBody>
          <a:bodyPr>
            <a:normAutofit/>
          </a:bodyPr>
          <a:lstStyle/>
          <a:p>
            <a:r>
              <a:rPr lang="en-US" dirty="0"/>
              <a:t>Who is a student?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だれ</a:t>
            </a:r>
            <a:r>
              <a:rPr lang="ja-JP" altLang="en-US" dirty="0">
                <a:solidFill>
                  <a:srgbClr val="00B050"/>
                </a:solidFill>
              </a:rPr>
              <a:t>が</a:t>
            </a:r>
            <a:r>
              <a:rPr lang="ja-JP" altLang="en-US" dirty="0"/>
              <a:t>　がくせいですか。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dirty="0"/>
              <a:t>Who is this student?</a:t>
            </a:r>
          </a:p>
          <a:p>
            <a:r>
              <a:rPr lang="ja-JP" altLang="en-US" dirty="0"/>
              <a:t>このがくせい</a:t>
            </a:r>
            <a:r>
              <a:rPr lang="ja-JP" altLang="en-US" dirty="0">
                <a:solidFill>
                  <a:srgbClr val="00B050"/>
                </a:solidFill>
              </a:rPr>
              <a:t>は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だれ</a:t>
            </a:r>
            <a:r>
              <a:rPr lang="ja-JP" altLang="en-US" dirty="0"/>
              <a:t>ですか。</a:t>
            </a:r>
            <a:endParaRPr lang="en-US" altLang="ja-JP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4 </a:t>
            </a:r>
            <a:r>
              <a:rPr lang="ja-JP" altLang="en-US" b="1" dirty="0"/>
              <a:t>だれの </a:t>
            </a:r>
            <a:r>
              <a:rPr lang="en-US" b="1" dirty="0"/>
              <a:t>noun</a:t>
            </a:r>
            <a:br>
              <a:rPr lang="en-US" b="1" dirty="0"/>
            </a:br>
            <a:r>
              <a:rPr lang="ja-JP" altLang="en-US" b="1" dirty="0"/>
              <a:t>が</a:t>
            </a:r>
            <a:r>
              <a:rPr lang="en-US" altLang="ja-JP" b="1" dirty="0"/>
              <a:t> vs. </a:t>
            </a:r>
            <a:r>
              <a:rPr lang="ja-JP" altLang="en-US" b="1" dirty="0"/>
              <a:t>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7052733" cy="3840163"/>
          </a:xfrm>
        </p:spPr>
        <p:txBody>
          <a:bodyPr>
            <a:normAutofit/>
          </a:bodyPr>
          <a:lstStyle/>
          <a:p>
            <a:r>
              <a:rPr lang="en-US" dirty="0"/>
              <a:t>Whose younger brother is a student?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だれの</a:t>
            </a:r>
            <a:r>
              <a:rPr lang="ja-JP" altLang="en-US" dirty="0">
                <a:solidFill>
                  <a:schemeClr val="tx1"/>
                </a:solidFill>
              </a:rPr>
              <a:t>おとうと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>
                <a:solidFill>
                  <a:schemeClr val="tx1"/>
                </a:solidFill>
              </a:rPr>
              <a:t>　がくせいですか。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Pattern: question word +</a:t>
            </a:r>
            <a:r>
              <a:rPr lang="ja-JP" altLang="en-US" dirty="0">
                <a:solidFill>
                  <a:srgbClr val="FF0000"/>
                </a:solidFill>
              </a:rPr>
              <a:t>が </a:t>
            </a:r>
            <a:r>
              <a:rPr lang="en-US" altLang="ja-JP" dirty="0">
                <a:solidFill>
                  <a:srgbClr val="FF0000"/>
                </a:solidFill>
              </a:rPr>
              <a:t>……</a:t>
            </a:r>
            <a:r>
              <a:rPr lang="ja-JP" altLang="en-US" dirty="0">
                <a:solidFill>
                  <a:schemeClr val="tx1"/>
                </a:solidFill>
              </a:rPr>
              <a:t>か。</a:t>
            </a:r>
            <a:endParaRPr lang="en-US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r>
              <a:rPr lang="en-US" dirty="0"/>
              <a:t>Whose younger brother is this student?</a:t>
            </a:r>
          </a:p>
          <a:p>
            <a:r>
              <a:rPr lang="ja-JP" altLang="en-US" dirty="0"/>
              <a:t>このがくせい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だれ</a:t>
            </a:r>
            <a:r>
              <a:rPr lang="ja-JP" altLang="en-US" dirty="0"/>
              <a:t>のおとうとですか。</a:t>
            </a:r>
            <a:endParaRPr lang="en-US" altLang="ja-JP" dirty="0"/>
          </a:p>
          <a:p>
            <a:r>
              <a:rPr lang="en-US" dirty="0">
                <a:solidFill>
                  <a:schemeClr val="tx1"/>
                </a:solidFill>
              </a:rPr>
              <a:t>Pattern: specific noun +</a:t>
            </a:r>
            <a:r>
              <a:rPr lang="ja-JP" altLang="en-US" dirty="0">
                <a:solidFill>
                  <a:srgbClr val="FF0000"/>
                </a:solidFill>
              </a:rPr>
              <a:t>は </a:t>
            </a:r>
            <a:r>
              <a:rPr lang="en-US" altLang="ja-JP" dirty="0">
                <a:solidFill>
                  <a:srgbClr val="FF0000"/>
                </a:solidFill>
              </a:rPr>
              <a:t>……</a:t>
            </a:r>
            <a:r>
              <a:rPr lang="ja-JP" altLang="en-US" dirty="0">
                <a:solidFill>
                  <a:schemeClr val="tx1"/>
                </a:solidFill>
              </a:rPr>
              <a:t>か。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4 </a:t>
            </a:r>
            <a:r>
              <a:rPr lang="ja-JP" altLang="en-US" b="1" dirty="0"/>
              <a:t>だれの </a:t>
            </a:r>
            <a:r>
              <a:rPr lang="en-US" b="1" dirty="0"/>
              <a:t>noun</a:t>
            </a:r>
            <a:br>
              <a:rPr lang="en-US" b="1" dirty="0"/>
            </a:br>
            <a:r>
              <a:rPr lang="ja-JP" altLang="en-US" b="1" dirty="0"/>
              <a:t>が</a:t>
            </a:r>
            <a:r>
              <a:rPr lang="en-US" altLang="ja-JP" b="1" dirty="0"/>
              <a:t> vs. </a:t>
            </a:r>
            <a:r>
              <a:rPr lang="ja-JP" altLang="en-US" b="1" dirty="0"/>
              <a:t>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0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/>
          <a:lstStyle/>
          <a:p>
            <a:r>
              <a:rPr lang="en-US" altLang="ja-JP" dirty="0"/>
              <a:t>1 </a:t>
            </a:r>
            <a:r>
              <a:rPr lang="ja-JP" altLang="en-US" dirty="0"/>
              <a:t>これ、それ、あれ、どれ</a:t>
            </a:r>
          </a:p>
          <a:p>
            <a:r>
              <a:rPr lang="en-US" altLang="ja-JP" dirty="0"/>
              <a:t>2 </a:t>
            </a:r>
            <a:r>
              <a:rPr lang="ja-JP" altLang="en-US" dirty="0"/>
              <a:t>この／その／あの／どの </a:t>
            </a:r>
            <a:r>
              <a:rPr lang="en-US" altLang="ja-JP" dirty="0"/>
              <a:t>+ Noun</a:t>
            </a:r>
          </a:p>
          <a:p>
            <a:r>
              <a:rPr lang="en-US" altLang="ja-JP" dirty="0"/>
              <a:t>3 </a:t>
            </a:r>
            <a:r>
              <a:rPr lang="ja-JP" altLang="en-US" dirty="0"/>
              <a:t>ここ　そこ　あそこ　どこ</a:t>
            </a:r>
          </a:p>
          <a:p>
            <a:r>
              <a:rPr lang="en-US" altLang="ja-JP" dirty="0"/>
              <a:t>4 </a:t>
            </a:r>
            <a:r>
              <a:rPr lang="ja-JP" altLang="en-US" dirty="0"/>
              <a:t>だれの　</a:t>
            </a:r>
            <a:r>
              <a:rPr lang="en-US" dirty="0"/>
              <a:t>noun</a:t>
            </a:r>
          </a:p>
          <a:p>
            <a:r>
              <a:rPr lang="en-US" dirty="0"/>
              <a:t>5 noun </a:t>
            </a:r>
            <a:r>
              <a:rPr lang="ja-JP" altLang="en-US" dirty="0"/>
              <a:t>も</a:t>
            </a:r>
          </a:p>
          <a:p>
            <a:r>
              <a:rPr lang="en-US" altLang="ja-JP" dirty="0"/>
              <a:t>6 noun </a:t>
            </a:r>
            <a:r>
              <a:rPr lang="ja-JP" altLang="en-US" dirty="0"/>
              <a:t>じゃないです</a:t>
            </a:r>
          </a:p>
          <a:p>
            <a:r>
              <a:rPr lang="en-US" altLang="ja-JP" dirty="0"/>
              <a:t>7 </a:t>
            </a:r>
            <a:r>
              <a:rPr lang="ja-JP" altLang="en-US" dirty="0"/>
              <a:t>～ね</a:t>
            </a:r>
            <a:r>
              <a:rPr lang="en-US" altLang="ja-JP" dirty="0"/>
              <a:t>/</a:t>
            </a:r>
            <a:r>
              <a:rPr lang="ja-JP" altLang="en-US" dirty="0"/>
              <a:t>～よ</a:t>
            </a:r>
            <a:endParaRPr lang="en-US" altLang="ja-JP" dirty="0"/>
          </a:p>
          <a:p>
            <a:r>
              <a:rPr lang="en-US" altLang="ja-JP" dirty="0"/>
              <a:t>8 </a:t>
            </a:r>
            <a:r>
              <a:rPr lang="en-US" dirty="0"/>
              <a:t>Numbers (100-100,000)</a:t>
            </a:r>
          </a:p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5411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7052733" cy="3840163"/>
          </a:xfrm>
        </p:spPr>
        <p:txBody>
          <a:bodyPr>
            <a:normAutofit/>
          </a:bodyPr>
          <a:lstStyle/>
          <a:p>
            <a:r>
              <a:rPr lang="en-US" dirty="0"/>
              <a:t>Who is Sue’s teacher?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だれ</a:t>
            </a:r>
            <a:r>
              <a:rPr lang="ja-JP" altLang="en-US" dirty="0">
                <a:solidFill>
                  <a:srgbClr val="00B050"/>
                </a:solidFill>
              </a:rPr>
              <a:t>が</a:t>
            </a:r>
            <a:r>
              <a:rPr lang="ja-JP" altLang="en-US" dirty="0"/>
              <a:t>　スーさんのせんせいですか。</a:t>
            </a:r>
            <a:endParaRPr lang="en-US" altLang="ja-JP" dirty="0"/>
          </a:p>
          <a:p>
            <a:r>
              <a:rPr lang="ja-JP" altLang="en-US" dirty="0"/>
              <a:t>スーさんのせんせい</a:t>
            </a:r>
            <a:r>
              <a:rPr lang="ja-JP" altLang="en-US" dirty="0">
                <a:solidFill>
                  <a:srgbClr val="00B050"/>
                </a:solidFill>
              </a:rPr>
              <a:t>は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だれ</a:t>
            </a:r>
            <a:r>
              <a:rPr lang="ja-JP" altLang="en-US" dirty="0">
                <a:solidFill>
                  <a:schemeClr val="tx1"/>
                </a:solidFill>
              </a:rPr>
              <a:t>ですか。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/>
          </a:p>
          <a:p>
            <a:r>
              <a:rPr lang="en-US" dirty="0"/>
              <a:t>Which one is Sue’s teacher?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どのせんせい</a:t>
            </a:r>
            <a:r>
              <a:rPr lang="ja-JP" altLang="en-US" dirty="0">
                <a:solidFill>
                  <a:srgbClr val="00B050"/>
                </a:solidFill>
              </a:rPr>
              <a:t>が</a:t>
            </a:r>
            <a:r>
              <a:rPr lang="ja-JP" altLang="en-US" dirty="0"/>
              <a:t>　スーさんのせんせいですか。</a:t>
            </a:r>
            <a:endParaRPr lang="en-US" altLang="ja-JP" dirty="0"/>
          </a:p>
          <a:p>
            <a:r>
              <a:rPr lang="ja-JP" altLang="en-US" dirty="0"/>
              <a:t>スーさんのせんせい</a:t>
            </a:r>
            <a:r>
              <a:rPr lang="ja-JP" altLang="en-US" dirty="0">
                <a:solidFill>
                  <a:srgbClr val="00B050"/>
                </a:solidFill>
              </a:rPr>
              <a:t>は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どのせんせい</a:t>
            </a:r>
            <a:r>
              <a:rPr lang="ja-JP" altLang="en-US" dirty="0">
                <a:solidFill>
                  <a:schemeClr val="tx1"/>
                </a:solidFill>
              </a:rPr>
              <a:t>ですか。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4 </a:t>
            </a:r>
            <a:r>
              <a:rPr lang="ja-JP" altLang="en-US" b="1" dirty="0"/>
              <a:t>だれの </a:t>
            </a:r>
            <a:r>
              <a:rPr lang="en-US" b="1" dirty="0"/>
              <a:t>noun</a:t>
            </a:r>
            <a:br>
              <a:rPr lang="en-US" b="1" dirty="0"/>
            </a:br>
            <a:r>
              <a:rPr lang="ja-JP" altLang="en-US" sz="3100" b="1" dirty="0"/>
              <a:t>だれ </a:t>
            </a:r>
            <a:r>
              <a:rPr lang="en-US" altLang="ja-JP" sz="3100" b="1" dirty="0"/>
              <a:t>vs. </a:t>
            </a:r>
            <a:r>
              <a:rPr lang="ja-JP" altLang="en-US" sz="3100" b="1" dirty="0"/>
              <a:t>どの＋</a:t>
            </a:r>
            <a:r>
              <a:rPr lang="en-US" altLang="ja-JP" sz="3100" b="1" dirty="0"/>
              <a:t>Noun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66802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222563"/>
              </p:ext>
            </p:extLst>
          </p:nvPr>
        </p:nvGraphicFramePr>
        <p:xfrm>
          <a:off x="228599" y="1219199"/>
          <a:ext cx="8686801" cy="5030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2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4118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this thing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これ </a:t>
                      </a:r>
                      <a:endParaRPr lang="ja-JP" altLang="en-U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that thing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それ</a:t>
                      </a:r>
                      <a:endParaRPr lang="ja-JP" altLang="en-U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That one over there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あれ</a:t>
                      </a:r>
                      <a:endParaRPr lang="ja-JP" altLang="en-U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Which one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どれ</a:t>
                      </a:r>
                      <a:endParaRPr lang="ja-JP" altLang="en-U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881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This +noun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この</a:t>
                      </a:r>
                      <a:r>
                        <a:rPr lang="en-US" altLang="ja-JP" sz="2800" u="none" strike="noStrike" dirty="0">
                          <a:effectLst/>
                        </a:rPr>
                        <a:t>+</a:t>
                      </a:r>
                      <a:r>
                        <a:rPr lang="en-US" sz="2800" u="none" strike="noStrike" dirty="0">
                          <a:effectLst/>
                        </a:rPr>
                        <a:t>noun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That +noun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その</a:t>
                      </a:r>
                      <a:r>
                        <a:rPr lang="en-US" altLang="ja-JP" sz="2800" u="none" strike="noStrike" dirty="0">
                          <a:effectLst/>
                        </a:rPr>
                        <a:t>+</a:t>
                      </a:r>
                      <a:r>
                        <a:rPr lang="en-US" sz="2800" u="none" strike="noStrike" dirty="0">
                          <a:effectLst/>
                        </a:rPr>
                        <a:t>noun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That +noun over there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あの</a:t>
                      </a:r>
                      <a:r>
                        <a:rPr lang="en-US" altLang="ja-JP" sz="2800" u="none" strike="noStrike" dirty="0">
                          <a:effectLst/>
                        </a:rPr>
                        <a:t>+</a:t>
                      </a:r>
                      <a:r>
                        <a:rPr lang="en-US" sz="2800" u="none" strike="noStrike" dirty="0">
                          <a:effectLst/>
                        </a:rPr>
                        <a:t>noun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Which +noun 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どの</a:t>
                      </a:r>
                      <a:r>
                        <a:rPr lang="en-US" altLang="ja-JP" sz="2800" u="none" strike="noStrike" dirty="0">
                          <a:effectLst/>
                        </a:rPr>
                        <a:t>+</a:t>
                      </a:r>
                      <a:r>
                        <a:rPr lang="en-US" sz="2800" u="none" strike="noStrike" dirty="0">
                          <a:effectLst/>
                        </a:rPr>
                        <a:t>noun</a:t>
                      </a:r>
                    </a:p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Who </a:t>
                      </a:r>
                      <a:r>
                        <a:rPr lang="ja-JP" alt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だれ</a:t>
                      </a:r>
                      <a:endParaRPr lang="en-US" altLang="ja-JP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Whose</a:t>
                      </a:r>
                      <a:r>
                        <a:rPr lang="en-US" sz="2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ja-JP" altLang="en-US" sz="2800" b="0" i="0" u="none" strike="noStrike" baseline="0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だれの</a:t>
                      </a:r>
                      <a:endParaRPr lang="en-U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083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here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ここ </a:t>
                      </a:r>
                      <a:endParaRPr lang="ja-JP" altLang="en-U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there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そこ </a:t>
                      </a:r>
                      <a:endParaRPr lang="ja-JP" altLang="en-U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over there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あそこ</a:t>
                      </a:r>
                      <a:endParaRPr lang="ja-JP" altLang="en-U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where</a:t>
                      </a:r>
                      <a:br>
                        <a:rPr lang="en-US" sz="2800" u="none" strike="noStrike" dirty="0">
                          <a:effectLst/>
                        </a:rPr>
                      </a:br>
                      <a:r>
                        <a:rPr lang="ja-JP" altLang="en-US" sz="2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どこ</a:t>
                      </a:r>
                      <a:endParaRPr lang="ja-JP" altLang="en-US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0947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46930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D78803-E3A6-4C01-A43C-CDCACBBF57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221411"/>
              </p:ext>
            </p:extLst>
          </p:nvPr>
        </p:nvGraphicFramePr>
        <p:xfrm>
          <a:off x="228600" y="1346958"/>
          <a:ext cx="8686800" cy="34536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2412">
                  <a:extLst>
                    <a:ext uri="{9D8B030D-6E8A-4147-A177-3AD203B41FA5}">
                      <a16:colId xmlns:a16="http://schemas.microsoft.com/office/drawing/2014/main" val="1543389125"/>
                    </a:ext>
                  </a:extLst>
                </a:gridCol>
                <a:gridCol w="4854388">
                  <a:extLst>
                    <a:ext uri="{9D8B030D-6E8A-4147-A177-3AD203B41FA5}">
                      <a16:colId xmlns:a16="http://schemas.microsoft.com/office/drawing/2014/main" val="1250403273"/>
                    </a:ext>
                  </a:extLst>
                </a:gridCol>
              </a:tblGrid>
              <a:tr h="34740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specific noun +</a:t>
                      </a:r>
                      <a:r>
                        <a:rPr lang="ja-JP" altLang="en-US" sz="2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2400" b="1" u="none" strike="noStrike" dirty="0">
                          <a:effectLst/>
                        </a:rPr>
                        <a:t> </a:t>
                      </a:r>
                      <a:r>
                        <a:rPr lang="en-US" altLang="ja-JP" sz="2400" b="1" u="none" strike="noStrike" dirty="0">
                          <a:effectLst/>
                        </a:rPr>
                        <a:t>……</a:t>
                      </a:r>
                      <a:r>
                        <a:rPr lang="ja-JP" altLang="en-US" sz="2400" b="1" u="none" strike="noStrike" dirty="0">
                          <a:effectLst/>
                        </a:rPr>
                        <a:t>か。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question word +</a:t>
                      </a:r>
                      <a:r>
                        <a:rPr lang="ja-JP" altLang="en-US" sz="2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2400" b="1" u="none" strike="noStrike" dirty="0">
                          <a:effectLst/>
                        </a:rPr>
                        <a:t> </a:t>
                      </a:r>
                      <a:r>
                        <a:rPr lang="en-US" altLang="ja-JP" sz="2400" b="1" u="none" strike="noStrike" dirty="0">
                          <a:effectLst/>
                        </a:rPr>
                        <a:t>……</a:t>
                      </a:r>
                      <a:r>
                        <a:rPr lang="ja-JP" altLang="en-US" sz="2400" b="1" u="none" strike="noStrike" dirty="0">
                          <a:effectLst/>
                        </a:rPr>
                        <a:t>か。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66828747"/>
                  </a:ext>
                </a:extLst>
              </a:tr>
              <a:tr h="281967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わたしのペン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1800" u="none" strike="noStrike" dirty="0">
                          <a:effectLst/>
                        </a:rPr>
                        <a:t>　どれですか。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どれ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1800" u="none" strike="noStrike" dirty="0">
                          <a:effectLst/>
                        </a:rPr>
                        <a:t>　わたしのペンですか。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92979110"/>
                  </a:ext>
                </a:extLst>
              </a:tr>
              <a:tr h="28196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Lit. My pen is which one?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Which one is my pen?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82896263"/>
                  </a:ext>
                </a:extLst>
              </a:tr>
              <a:tr h="281967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わたしのペン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1800" u="none" strike="noStrike" dirty="0">
                          <a:effectLst/>
                        </a:rPr>
                        <a:t>　どのペンですか。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どのペン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1800" u="none" strike="noStrike" dirty="0">
                          <a:effectLst/>
                        </a:rPr>
                        <a:t>　わたしのペンですか。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82326610"/>
                  </a:ext>
                </a:extLst>
              </a:tr>
              <a:tr h="28196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Lit. My pen is which one?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Which one is my pen?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63250750"/>
                  </a:ext>
                </a:extLst>
              </a:tr>
              <a:tr h="557253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わたしのペン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1800" u="none" strike="noStrike" dirty="0">
                          <a:effectLst/>
                        </a:rPr>
                        <a:t>　どこですか。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どこ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1800" u="none" strike="noStrike" dirty="0">
                          <a:effectLst/>
                        </a:rPr>
                        <a:t>　わたしのペンですか。*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（</a:t>
                      </a:r>
                      <a:r>
                        <a:rPr lang="en-US" altLang="ja-JP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Inappropriate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85649805"/>
                  </a:ext>
                </a:extLst>
              </a:tr>
              <a:tr h="5572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Where is my pen?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r>
                        <a:rPr lang="en-US" sz="1800" u="none" strike="noStrike" dirty="0">
                          <a:effectLst/>
                        </a:rPr>
                        <a:t>Lit. My pen is located where?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612610"/>
                  </a:ext>
                </a:extLst>
              </a:tr>
              <a:tr h="281967"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この</a:t>
                      </a:r>
                      <a:r>
                        <a:rPr lang="ja-JP" altLang="en-US" sz="1800" u="none" strike="noStrike" dirty="0" err="1">
                          <a:effectLst/>
                        </a:rPr>
                        <a:t>がくせい</a:t>
                      </a:r>
                      <a:r>
                        <a:rPr lang="ja-JP" altLang="en-US" sz="18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1800" u="none" strike="noStrike" dirty="0">
                          <a:effectLst/>
                        </a:rPr>
                        <a:t>　だれですか。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1800" u="none" strike="noStrike" dirty="0">
                          <a:effectLst/>
                        </a:rPr>
                        <a:t>だれ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1800" u="none" strike="noStrike" dirty="0">
                          <a:effectLst/>
                        </a:rPr>
                        <a:t>　がくせいで</a:t>
                      </a:r>
                      <a:r>
                        <a:rPr lang="ja-JP" altLang="en-US" sz="1800" u="none" strike="noStrike" dirty="0" err="1">
                          <a:effectLst/>
                        </a:rPr>
                        <a:t>すか</a:t>
                      </a:r>
                      <a:r>
                        <a:rPr lang="ja-JP" altLang="en-US" sz="1800" u="none" strike="noStrike" dirty="0">
                          <a:effectLst/>
                        </a:rPr>
                        <a:t>。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0519238"/>
                  </a:ext>
                </a:extLst>
              </a:tr>
              <a:tr h="5572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</a:rPr>
                        <a:t>Who is this student?</a:t>
                      </a:r>
                      <a:br>
                        <a:rPr lang="en-US" sz="1800" u="none" strike="noStrike">
                          <a:effectLst/>
                        </a:rPr>
                      </a:br>
                      <a:r>
                        <a:rPr lang="en-US" sz="1800" u="none" strike="noStrike">
                          <a:effectLst/>
                        </a:rPr>
                        <a:t>Lit. This student is who?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</a:rPr>
                        <a:t>Who is a student?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GP明朝E" panose="02020900000000000000" pitchFamily="18" charset="-128"/>
                        <a:ea typeface="HGP明朝E" panose="02020900000000000000" pitchFamily="18" charset="-128"/>
                      </a:endParaRPr>
                    </a:p>
                  </a:txBody>
                  <a:tcPr marL="6288" marR="6288" marT="6288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3129910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1C95904-67E4-47E6-850F-8042FB6B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Summary</a:t>
            </a:r>
            <a:endParaRPr kumimoji="1" lang="ja-JP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0C9BF6-6F1E-4FFF-B3F9-310DA3AA0648}"/>
              </a:ext>
            </a:extLst>
          </p:cNvPr>
          <p:cNvSpPr/>
          <p:nvPr/>
        </p:nvSpPr>
        <p:spPr>
          <a:xfrm>
            <a:off x="1143000" y="5477470"/>
            <a:ext cx="662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HGP明朝E" panose="02020900000000000000" pitchFamily="18" charset="-128"/>
              </a:rPr>
              <a:t>*わたしのペン</a:t>
            </a:r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</a:rPr>
              <a:t>は</a:t>
            </a:r>
            <a:r>
              <a:rPr lang="ja-JP" altLang="en-US" dirty="0">
                <a:solidFill>
                  <a:srgbClr val="000000"/>
                </a:solidFill>
                <a:latin typeface="HGP明朝E" panose="02020900000000000000" pitchFamily="18" charset="-128"/>
              </a:rPr>
              <a:t>　</a:t>
            </a:r>
            <a:r>
              <a:rPr lang="ja-JP" altLang="en-US" dirty="0">
                <a:solidFill>
                  <a:srgbClr val="000000"/>
                </a:solidFill>
                <a:highlight>
                  <a:srgbClr val="FFFF00"/>
                </a:highlight>
                <a:latin typeface="HGP明朝E" panose="02020900000000000000" pitchFamily="18" charset="-128"/>
              </a:rPr>
              <a:t>どこです</a:t>
            </a:r>
            <a:r>
              <a:rPr lang="ja-JP" altLang="en-US" dirty="0">
                <a:solidFill>
                  <a:srgbClr val="000000"/>
                </a:solidFill>
                <a:latin typeface="HGP明朝E" panose="02020900000000000000" pitchFamily="18" charset="-128"/>
              </a:rPr>
              <a:t>か。</a:t>
            </a:r>
            <a:r>
              <a:rPr lang="en-US" altLang="ja-JP" dirty="0"/>
              <a:t>Where is my pen?</a:t>
            </a:r>
            <a:endParaRPr lang="en-US" altLang="ja-JP" dirty="0">
              <a:solidFill>
                <a:srgbClr val="000000"/>
              </a:solidFill>
              <a:latin typeface="HGP明朝E" panose="02020900000000000000" pitchFamily="18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HGP明朝E" panose="02020900000000000000" pitchFamily="18" charset="-128"/>
              </a:rPr>
              <a:t>= </a:t>
            </a:r>
            <a:r>
              <a:rPr lang="ja-JP" altLang="en-US" dirty="0">
                <a:solidFill>
                  <a:srgbClr val="000000"/>
                </a:solidFill>
                <a:latin typeface="HGP明朝E" panose="02020900000000000000" pitchFamily="18" charset="-128"/>
              </a:rPr>
              <a:t>わたしのペン</a:t>
            </a:r>
            <a:r>
              <a:rPr lang="ja-JP" altLang="en-US" dirty="0">
                <a:solidFill>
                  <a:srgbClr val="FF0000"/>
                </a:solidFill>
                <a:latin typeface="HGP明朝E" panose="02020900000000000000" pitchFamily="18" charset="-128"/>
              </a:rPr>
              <a:t>は</a:t>
            </a:r>
            <a:r>
              <a:rPr lang="ja-JP" altLang="en-US" dirty="0">
                <a:solidFill>
                  <a:srgbClr val="000000"/>
                </a:solidFill>
                <a:latin typeface="HGP明朝E" panose="02020900000000000000" pitchFamily="18" charset="-128"/>
              </a:rPr>
              <a:t>　</a:t>
            </a:r>
            <a:r>
              <a:rPr lang="ja-JP" altLang="en-US" dirty="0">
                <a:solidFill>
                  <a:srgbClr val="000000"/>
                </a:solidFill>
                <a:highlight>
                  <a:srgbClr val="FFFF00"/>
                </a:highlight>
                <a:latin typeface="HGP明朝E" panose="02020900000000000000" pitchFamily="18" charset="-128"/>
              </a:rPr>
              <a:t>どこにあります</a:t>
            </a:r>
            <a:r>
              <a:rPr lang="ja-JP" altLang="en-US" dirty="0">
                <a:solidFill>
                  <a:srgbClr val="000000"/>
                </a:solidFill>
                <a:latin typeface="HGP明朝E" panose="02020900000000000000" pitchFamily="18" charset="-128"/>
              </a:rPr>
              <a:t>か。</a:t>
            </a:r>
            <a:r>
              <a:rPr lang="en-US" altLang="ja-JP" dirty="0"/>
              <a:t>Lit. My pen is located where?</a:t>
            </a:r>
            <a:endParaRPr lang="en-US" altLang="ja-JP" dirty="0">
              <a:solidFill>
                <a:srgbClr val="000000"/>
              </a:solidFill>
              <a:latin typeface="HGP明朝E" panose="02020900000000000000" pitchFamily="18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HGP明朝E" panose="02020900000000000000" pitchFamily="18" charset="-128"/>
              </a:rPr>
              <a:t>We will learn this pattern later.</a:t>
            </a:r>
            <a:r>
              <a:rPr lang="ja-JP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95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0947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1"/>
            <a:ext cx="7408333" cy="1295400"/>
          </a:xfrm>
        </p:spPr>
        <p:txBody>
          <a:bodyPr/>
          <a:lstStyle/>
          <a:p>
            <a:r>
              <a:rPr lang="en-US" dirty="0"/>
              <a:t>Can we use </a:t>
            </a:r>
            <a:r>
              <a:rPr lang="ja-JP" altLang="en-US" dirty="0"/>
              <a:t>これ</a:t>
            </a:r>
            <a:r>
              <a:rPr lang="en-US" altLang="ja-JP" dirty="0"/>
              <a:t>, </a:t>
            </a:r>
            <a:r>
              <a:rPr lang="ja-JP" altLang="en-US" dirty="0"/>
              <a:t>それ</a:t>
            </a:r>
            <a:r>
              <a:rPr lang="en-US" altLang="ja-JP" dirty="0"/>
              <a:t>, </a:t>
            </a:r>
            <a:r>
              <a:rPr lang="ja-JP" altLang="en-US" dirty="0"/>
              <a:t>あれ</a:t>
            </a:r>
            <a:r>
              <a:rPr lang="en-US" altLang="ja-JP" dirty="0"/>
              <a:t>, </a:t>
            </a:r>
            <a:r>
              <a:rPr lang="ja-JP" altLang="en-US" dirty="0"/>
              <a:t>どれ </a:t>
            </a:r>
            <a:r>
              <a:rPr lang="en-US" altLang="ja-JP" dirty="0"/>
              <a:t>for human?</a:t>
            </a:r>
          </a:p>
          <a:p>
            <a:r>
              <a:rPr lang="ja-JP" altLang="en-US" dirty="0"/>
              <a:t>これ</a:t>
            </a:r>
            <a:r>
              <a:rPr lang="en-US" altLang="ja-JP" dirty="0"/>
              <a:t>, </a:t>
            </a:r>
            <a:r>
              <a:rPr lang="ja-JP" altLang="en-US" dirty="0"/>
              <a:t>それ</a:t>
            </a:r>
            <a:r>
              <a:rPr lang="en-US" altLang="ja-JP" dirty="0"/>
              <a:t>, </a:t>
            </a:r>
            <a:r>
              <a:rPr lang="ja-JP" altLang="en-US" dirty="0"/>
              <a:t>あれ</a:t>
            </a:r>
            <a:r>
              <a:rPr lang="en-US" altLang="ja-JP" dirty="0"/>
              <a:t>, </a:t>
            </a:r>
            <a:r>
              <a:rPr lang="ja-JP" altLang="en-US" dirty="0"/>
              <a:t>どれ </a:t>
            </a:r>
            <a:r>
              <a:rPr lang="en-US" altLang="ja-JP" dirty="0"/>
              <a:t>are for </a:t>
            </a:r>
            <a:r>
              <a:rPr lang="en-US" altLang="ja-JP" dirty="0">
                <a:solidFill>
                  <a:srgbClr val="FF0000"/>
                </a:solidFill>
              </a:rPr>
              <a:t>things</a:t>
            </a:r>
            <a:r>
              <a:rPr lang="en-US" altLang="ja-JP" dirty="0"/>
              <a:t>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05200"/>
            <a:ext cx="35909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4250267" y="3429000"/>
            <a:ext cx="4436533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Exception</a:t>
            </a:r>
          </a:p>
          <a:p>
            <a:r>
              <a:rPr lang="en-US" dirty="0"/>
              <a:t>Who is this (in the picture)</a:t>
            </a:r>
            <a:r>
              <a:rPr lang="en-US" altLang="ja-JP" dirty="0"/>
              <a:t>?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250267" y="4114800"/>
            <a:ext cx="4436533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rgbClr val="FF0000"/>
                </a:solidFill>
              </a:rPr>
              <a:t>これ</a:t>
            </a:r>
            <a:r>
              <a:rPr lang="ja-JP" altLang="en-US" dirty="0"/>
              <a:t>は　だれですか。</a:t>
            </a:r>
            <a:endParaRPr lang="en-US" altLang="ja-JP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267200" y="4724400"/>
            <a:ext cx="4436533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rgbClr val="FF0000"/>
                </a:solidFill>
              </a:rPr>
              <a:t>それ</a:t>
            </a:r>
            <a:r>
              <a:rPr lang="ja-JP" altLang="en-US" dirty="0"/>
              <a:t>は　メアリーさんです。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0073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1905000"/>
            <a:ext cx="8229600" cy="2209800"/>
          </a:xfrm>
        </p:spPr>
        <p:txBody>
          <a:bodyPr/>
          <a:lstStyle/>
          <a:p>
            <a:r>
              <a:rPr lang="ja-JP" altLang="en-US" dirty="0"/>
              <a:t>たけしさん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 にほんじんです。</a:t>
            </a:r>
            <a:r>
              <a:rPr lang="en-US" altLang="ja-JP" dirty="0"/>
              <a:t>Takeshi is Japanese.</a:t>
            </a:r>
            <a:endParaRPr lang="ja-JP" altLang="en-US" dirty="0"/>
          </a:p>
          <a:p>
            <a:r>
              <a:rPr lang="ja-JP" altLang="en-US" dirty="0"/>
              <a:t>みちこさん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　 にほんじんです。</a:t>
            </a:r>
            <a:r>
              <a:rPr lang="en-US" altLang="ja-JP" dirty="0"/>
              <a:t>Michiko is Japanese </a:t>
            </a:r>
            <a:r>
              <a:rPr lang="en-US" altLang="ja-JP" dirty="0">
                <a:solidFill>
                  <a:srgbClr val="FF0000"/>
                </a:solidFill>
              </a:rPr>
              <a:t>too</a:t>
            </a:r>
            <a:r>
              <a:rPr lang="en-US" altLang="ja-JP" dirty="0"/>
              <a:t>.</a:t>
            </a:r>
            <a:endParaRPr lang="ja-JP" altLang="en-US" dirty="0"/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も </a:t>
            </a:r>
            <a:r>
              <a:rPr lang="en-US" altLang="ja-JP" dirty="0">
                <a:solidFill>
                  <a:srgbClr val="FF0000"/>
                </a:solidFill>
              </a:rPr>
              <a:t>also; too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5 noun </a:t>
            </a:r>
            <a:r>
              <a:rPr lang="ja-JP" altLang="en-US" b="1" dirty="0"/>
              <a:t>も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48150"/>
            <a:ext cx="73342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10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やまださんは　</a:t>
            </a:r>
            <a:r>
              <a:rPr lang="ja-JP" altLang="en-US" u="sng" dirty="0"/>
              <a:t>がくせい</a:t>
            </a:r>
            <a:r>
              <a:rPr lang="ja-JP" altLang="en-US" dirty="0"/>
              <a:t>です。 </a:t>
            </a:r>
            <a:r>
              <a:rPr lang="en-US" dirty="0"/>
              <a:t>Mr. Yamada is a student.</a:t>
            </a:r>
          </a:p>
          <a:p>
            <a:r>
              <a:rPr lang="ja-JP" altLang="en-US" dirty="0"/>
              <a:t>やまださんは　</a:t>
            </a:r>
            <a:r>
              <a:rPr lang="ja-JP" altLang="en-US" u="sng" dirty="0"/>
              <a:t>がくせい</a:t>
            </a:r>
            <a:r>
              <a:rPr lang="ja-JP" altLang="en-US" dirty="0">
                <a:solidFill>
                  <a:srgbClr val="FF0000"/>
                </a:solidFill>
              </a:rPr>
              <a:t>じゃない</a:t>
            </a:r>
            <a:r>
              <a:rPr lang="ja-JP" altLang="en-US" dirty="0"/>
              <a:t>です。</a:t>
            </a:r>
            <a:r>
              <a:rPr lang="en-US" dirty="0"/>
              <a:t>Mr. Yamada is not a student.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じゃ </a:t>
            </a:r>
            <a:r>
              <a:rPr lang="en-US" altLang="ja-JP" dirty="0">
                <a:solidFill>
                  <a:srgbClr val="FF0000"/>
                </a:solidFill>
              </a:rPr>
              <a:t>-</a:t>
            </a:r>
            <a:r>
              <a:rPr lang="ja-JP" altLang="en-US" dirty="0">
                <a:solidFill>
                  <a:srgbClr val="FF0000"/>
                </a:solidFill>
              </a:rPr>
              <a:t> では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ない </a:t>
            </a:r>
            <a:r>
              <a:rPr lang="en-US" altLang="ja-JP" dirty="0">
                <a:solidFill>
                  <a:srgbClr val="FF0000"/>
                </a:solidFill>
              </a:rPr>
              <a:t>- </a:t>
            </a:r>
            <a:r>
              <a:rPr lang="ja-JP" altLang="en-US" dirty="0">
                <a:solidFill>
                  <a:srgbClr val="FF0000"/>
                </a:solidFill>
              </a:rPr>
              <a:t>ありません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6 noun </a:t>
            </a:r>
            <a:r>
              <a:rPr lang="ja-JP" altLang="en-US" b="1" dirty="0"/>
              <a:t>じゃないです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/>
          <a:lstStyle/>
          <a:p>
            <a:r>
              <a:rPr lang="en-US" dirty="0"/>
              <a:t>X is not Y. </a:t>
            </a:r>
          </a:p>
          <a:p>
            <a:endParaRPr lang="en-US" dirty="0"/>
          </a:p>
          <a:p>
            <a:r>
              <a:rPr lang="en-US" dirty="0"/>
              <a:t>（X</a:t>
            </a:r>
            <a:r>
              <a:rPr lang="ja-JP" altLang="en-US" dirty="0"/>
              <a:t>は）</a:t>
            </a:r>
            <a:r>
              <a:rPr lang="en-US" dirty="0"/>
              <a:t>Y</a:t>
            </a:r>
            <a:r>
              <a:rPr lang="ja-JP" altLang="en-US" dirty="0">
                <a:solidFill>
                  <a:srgbClr val="FF0000"/>
                </a:solidFill>
              </a:rPr>
              <a:t>じゃないです</a:t>
            </a:r>
            <a:r>
              <a:rPr lang="ja-JP" altLang="en-US" dirty="0"/>
              <a:t>。</a:t>
            </a:r>
            <a:r>
              <a:rPr lang="en-US" dirty="0"/>
              <a:t>colloquial</a:t>
            </a:r>
          </a:p>
          <a:p>
            <a:r>
              <a:rPr lang="en-US" dirty="0"/>
              <a:t>（X</a:t>
            </a:r>
            <a:r>
              <a:rPr lang="ja-JP" altLang="en-US" dirty="0"/>
              <a:t>は）</a:t>
            </a:r>
            <a:r>
              <a:rPr lang="en-US" dirty="0"/>
              <a:t>Y</a:t>
            </a:r>
            <a:r>
              <a:rPr lang="ja-JP" altLang="en-US" dirty="0">
                <a:solidFill>
                  <a:srgbClr val="FF0000"/>
                </a:solidFill>
              </a:rPr>
              <a:t>じゃありません</a:t>
            </a:r>
            <a:r>
              <a:rPr lang="ja-JP" altLang="en-US" dirty="0"/>
              <a:t>。</a:t>
            </a:r>
            <a:r>
              <a:rPr lang="en-US" dirty="0"/>
              <a:t>more conservative speech style</a:t>
            </a:r>
          </a:p>
          <a:p>
            <a:r>
              <a:rPr lang="en-US" dirty="0"/>
              <a:t>（X</a:t>
            </a:r>
            <a:r>
              <a:rPr lang="ja-JP" altLang="en-US" dirty="0"/>
              <a:t>は）</a:t>
            </a:r>
            <a:r>
              <a:rPr lang="en-US" dirty="0"/>
              <a:t>Y</a:t>
            </a:r>
            <a:r>
              <a:rPr lang="ja-JP" altLang="en-US" dirty="0">
                <a:solidFill>
                  <a:srgbClr val="FF0000"/>
                </a:solidFill>
              </a:rPr>
              <a:t>ではありません</a:t>
            </a:r>
            <a:r>
              <a:rPr lang="ja-JP" altLang="en-US" dirty="0"/>
              <a:t>。</a:t>
            </a:r>
            <a:r>
              <a:rPr lang="en-US" dirty="0"/>
              <a:t>formal, appropriate for writing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6 noun </a:t>
            </a:r>
            <a:r>
              <a:rPr lang="ja-JP" altLang="en-US" b="1" dirty="0"/>
              <a:t>じゃないです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63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/>
          <a:lstStyle/>
          <a:p>
            <a:r>
              <a:rPr lang="en-US" altLang="ja-JP" dirty="0"/>
              <a:t>Mr. Yamada is </a:t>
            </a:r>
            <a:r>
              <a:rPr lang="en-US" altLang="ja-JP" dirty="0">
                <a:solidFill>
                  <a:srgbClr val="FF0000"/>
                </a:solidFill>
              </a:rPr>
              <a:t>not</a:t>
            </a:r>
            <a:r>
              <a:rPr lang="en-US" altLang="ja-JP" dirty="0"/>
              <a:t> a student.</a:t>
            </a:r>
          </a:p>
          <a:p>
            <a:endParaRPr lang="en-US" altLang="ja-JP" dirty="0"/>
          </a:p>
          <a:p>
            <a:r>
              <a:rPr lang="ja-JP" altLang="en-US" dirty="0"/>
              <a:t>やまださんは    がくせい</a:t>
            </a:r>
            <a:r>
              <a:rPr lang="ja-JP" altLang="en-US" dirty="0">
                <a:solidFill>
                  <a:srgbClr val="FF0000"/>
                </a:solidFill>
              </a:rPr>
              <a:t>じゃない</a:t>
            </a:r>
            <a:r>
              <a:rPr lang="ja-JP" altLang="en-US" dirty="0"/>
              <a:t>。</a:t>
            </a:r>
            <a:r>
              <a:rPr lang="en-US" dirty="0"/>
              <a:t> colloquial</a:t>
            </a:r>
            <a:endParaRPr lang="en-US" altLang="ja-JP" dirty="0"/>
          </a:p>
          <a:p>
            <a:r>
              <a:rPr lang="ja-JP" altLang="en-US" dirty="0"/>
              <a:t>やまださんは    がくせい</a:t>
            </a:r>
            <a:r>
              <a:rPr lang="ja-JP" altLang="en-US" dirty="0">
                <a:solidFill>
                  <a:srgbClr val="FF0000"/>
                </a:solidFill>
              </a:rPr>
              <a:t>じゃない</a:t>
            </a:r>
            <a:r>
              <a:rPr lang="ja-JP" altLang="en-US" dirty="0"/>
              <a:t>です。</a:t>
            </a:r>
            <a:r>
              <a:rPr lang="en-US" dirty="0"/>
              <a:t>Colloquial, more polite</a:t>
            </a:r>
            <a:endParaRPr lang="en-US" altLang="ja-JP" dirty="0"/>
          </a:p>
          <a:p>
            <a:r>
              <a:rPr lang="ja-JP" altLang="en-US" dirty="0"/>
              <a:t>やまださんは　がくせい</a:t>
            </a:r>
            <a:r>
              <a:rPr lang="ja-JP" altLang="en-US" dirty="0">
                <a:solidFill>
                  <a:srgbClr val="FF0000"/>
                </a:solidFill>
              </a:rPr>
              <a:t>じゃありません</a:t>
            </a:r>
            <a:r>
              <a:rPr lang="ja-JP" altLang="en-US" dirty="0"/>
              <a:t>。</a:t>
            </a:r>
            <a:r>
              <a:rPr lang="en-US" dirty="0"/>
              <a:t>more conservative speech style</a:t>
            </a:r>
          </a:p>
          <a:p>
            <a:r>
              <a:rPr lang="ja-JP" altLang="en-US" dirty="0"/>
              <a:t>やまださんは　がくせい</a:t>
            </a:r>
            <a:r>
              <a:rPr lang="ja-JP" altLang="en-US" dirty="0">
                <a:solidFill>
                  <a:srgbClr val="FF0000"/>
                </a:solidFill>
              </a:rPr>
              <a:t>ではありません</a:t>
            </a:r>
            <a:r>
              <a:rPr lang="ja-JP" altLang="en-US" dirty="0"/>
              <a:t>。</a:t>
            </a:r>
            <a:r>
              <a:rPr lang="en-US" dirty="0"/>
              <a:t>formal, appropriate for writing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6 noun </a:t>
            </a:r>
            <a:r>
              <a:rPr lang="ja-JP" altLang="en-US" b="1" dirty="0"/>
              <a:t>じゃないです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21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/>
          <a:lstStyle/>
          <a:p>
            <a:r>
              <a:rPr lang="en-US" altLang="ja-JP" dirty="0"/>
              <a:t>Mr. Yamada is </a:t>
            </a:r>
            <a:r>
              <a:rPr lang="en-US" altLang="ja-JP" dirty="0">
                <a:solidFill>
                  <a:srgbClr val="FF0000"/>
                </a:solidFill>
              </a:rPr>
              <a:t>not</a:t>
            </a:r>
            <a:r>
              <a:rPr lang="en-US" altLang="ja-JP" dirty="0"/>
              <a:t> a student </a:t>
            </a:r>
            <a:r>
              <a:rPr lang="en-US" altLang="ja-JP" dirty="0">
                <a:solidFill>
                  <a:srgbClr val="FF0000"/>
                </a:solidFill>
              </a:rPr>
              <a:t>either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やまださん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    がくせい</a:t>
            </a:r>
            <a:r>
              <a:rPr lang="ja-JP" altLang="en-US" dirty="0">
                <a:solidFill>
                  <a:srgbClr val="FF0000"/>
                </a:solidFill>
              </a:rPr>
              <a:t>じゃない</a:t>
            </a:r>
            <a:r>
              <a:rPr lang="ja-JP" altLang="en-US" dirty="0"/>
              <a:t>。</a:t>
            </a:r>
            <a:r>
              <a:rPr lang="en-US" dirty="0"/>
              <a:t> colloquial</a:t>
            </a:r>
            <a:endParaRPr lang="en-US" altLang="ja-JP" dirty="0"/>
          </a:p>
          <a:p>
            <a:r>
              <a:rPr lang="ja-JP" altLang="en-US" dirty="0"/>
              <a:t>やまださん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　がくせい</a:t>
            </a:r>
            <a:r>
              <a:rPr lang="ja-JP" altLang="en-US" dirty="0">
                <a:solidFill>
                  <a:srgbClr val="FF0000"/>
                </a:solidFill>
              </a:rPr>
              <a:t>じゃない</a:t>
            </a:r>
            <a:r>
              <a:rPr lang="ja-JP" altLang="en-US" dirty="0"/>
              <a:t>です。</a:t>
            </a:r>
            <a:r>
              <a:rPr lang="en-US" dirty="0"/>
              <a:t>Colloquial, more polite</a:t>
            </a:r>
            <a:endParaRPr lang="en-US" altLang="ja-JP" dirty="0"/>
          </a:p>
          <a:p>
            <a:r>
              <a:rPr lang="ja-JP" altLang="en-US" dirty="0"/>
              <a:t>やまださん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　がくせい</a:t>
            </a:r>
            <a:r>
              <a:rPr lang="ja-JP" altLang="en-US" dirty="0">
                <a:solidFill>
                  <a:srgbClr val="FF0000"/>
                </a:solidFill>
              </a:rPr>
              <a:t>じゃありません</a:t>
            </a:r>
            <a:r>
              <a:rPr lang="ja-JP" altLang="en-US" dirty="0"/>
              <a:t>。</a:t>
            </a:r>
            <a:r>
              <a:rPr lang="en-US" dirty="0"/>
              <a:t>more conservative speech style</a:t>
            </a:r>
          </a:p>
          <a:p>
            <a:r>
              <a:rPr lang="ja-JP" altLang="en-US" dirty="0"/>
              <a:t>やまださん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　がくせい</a:t>
            </a:r>
            <a:r>
              <a:rPr lang="ja-JP" altLang="en-US" dirty="0">
                <a:solidFill>
                  <a:srgbClr val="FF0000"/>
                </a:solidFill>
              </a:rPr>
              <a:t>ではありません</a:t>
            </a:r>
            <a:r>
              <a:rPr lang="ja-JP" altLang="en-US" dirty="0"/>
              <a:t>。</a:t>
            </a:r>
            <a:r>
              <a:rPr lang="en-US" dirty="0"/>
              <a:t>formal, appropriate for writing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6 noun</a:t>
            </a:r>
            <a:r>
              <a:rPr lang="ja-JP" altLang="en-US" b="1" dirty="0"/>
              <a:t>も　じゃないです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5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リーさんの　せんこうは　ぶんがくです</a:t>
            </a:r>
            <a:r>
              <a:rPr lang="ja-JP" altLang="en-US" dirty="0">
                <a:solidFill>
                  <a:srgbClr val="FF0000"/>
                </a:solidFill>
              </a:rPr>
              <a:t>ね</a:t>
            </a:r>
            <a:r>
              <a:rPr lang="ja-JP" altLang="en-US" dirty="0"/>
              <a:t>。 </a:t>
            </a:r>
            <a:r>
              <a:rPr lang="en-US" dirty="0"/>
              <a:t>Ms. Lee, your major is literature, </a:t>
            </a:r>
            <a:r>
              <a:rPr lang="en-US" dirty="0">
                <a:solidFill>
                  <a:srgbClr val="FF0000"/>
                </a:solidFill>
              </a:rPr>
              <a:t>right?</a:t>
            </a:r>
          </a:p>
          <a:p>
            <a:r>
              <a:rPr lang="ja-JP" altLang="en-US" dirty="0"/>
              <a:t>これは　にくじゃないです</a:t>
            </a:r>
            <a:r>
              <a:rPr lang="ja-JP" altLang="en-US" dirty="0">
                <a:solidFill>
                  <a:srgbClr val="FF0000"/>
                </a:solidFill>
              </a:rPr>
              <a:t>ね</a:t>
            </a:r>
            <a:r>
              <a:rPr lang="ja-JP" altLang="en-US" dirty="0"/>
              <a:t>。 </a:t>
            </a:r>
            <a:r>
              <a:rPr lang="en-US" dirty="0"/>
              <a:t>This is not meat, </a:t>
            </a:r>
            <a:r>
              <a:rPr lang="en-US" dirty="0">
                <a:solidFill>
                  <a:srgbClr val="FF0000"/>
                </a:solidFill>
              </a:rPr>
              <a:t>is it?</a:t>
            </a:r>
          </a:p>
          <a:p>
            <a:r>
              <a:rPr lang="ja-JP" altLang="en-US" dirty="0">
                <a:solidFill>
                  <a:schemeClr val="tx1"/>
                </a:solidFill>
              </a:rPr>
              <a:t>そうです</a:t>
            </a:r>
            <a:r>
              <a:rPr lang="ja-JP" altLang="en-US" dirty="0">
                <a:solidFill>
                  <a:srgbClr val="FF0000"/>
                </a:solidFill>
              </a:rPr>
              <a:t>ね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  <a:r>
              <a:rPr lang="en-US" dirty="0"/>
              <a:t> that's so, isn't it?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ね </a:t>
            </a:r>
            <a:r>
              <a:rPr lang="en-US" dirty="0"/>
              <a:t>seeking the listener's confirmation or agreement 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7 </a:t>
            </a:r>
            <a:r>
              <a:rPr lang="ja-JP" altLang="en-US" b="1" dirty="0"/>
              <a:t>～ね</a:t>
            </a:r>
            <a:r>
              <a:rPr lang="en-US" altLang="ja-JP" b="1" dirty="0"/>
              <a:t>/</a:t>
            </a:r>
            <a:r>
              <a:rPr lang="ja-JP" altLang="en-US" b="1" dirty="0"/>
              <a:t>～よ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80872"/>
          </a:xfrm>
        </p:spPr>
        <p:txBody>
          <a:bodyPr>
            <a:normAutofit/>
          </a:bodyPr>
          <a:lstStyle/>
          <a:p>
            <a:r>
              <a:rPr lang="en-US" altLang="ja-JP" b="1" dirty="0"/>
              <a:t>1 </a:t>
            </a:r>
            <a:r>
              <a:rPr lang="ja-JP" altLang="en-US" b="1" dirty="0"/>
              <a:t>これ、それ、あれ、どれ</a:t>
            </a:r>
            <a:endParaRPr lang="en-US" dirty="0"/>
          </a:p>
        </p:txBody>
      </p:sp>
      <p:sp>
        <p:nvSpPr>
          <p:cNvPr id="4" name="AutoShape 2" descr="L2-620.PNG"/>
          <p:cNvSpPr>
            <a:spLocks noChangeAspect="1" noChangeArrowheads="1"/>
          </p:cNvSpPr>
          <p:nvPr/>
        </p:nvSpPr>
        <p:spPr bwMode="auto">
          <a:xfrm>
            <a:off x="155575" y="-1828800"/>
            <a:ext cx="5143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89" y="1067191"/>
            <a:ext cx="73533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86543" y="6197475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(thing) </a:t>
            </a:r>
            <a:r>
              <a:rPr lang="en-US" dirty="0"/>
              <a:t>is my pen.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00" y="6172200"/>
            <a:ext cx="236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That (thing) </a:t>
            </a:r>
            <a:r>
              <a:rPr lang="en-US" dirty="0"/>
              <a:t>is my pen.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3800" y="1600200"/>
            <a:ext cx="3567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That (thing) over there </a:t>
            </a:r>
            <a:r>
              <a:rPr lang="en-US" dirty="0"/>
              <a:t>is my pen.</a:t>
            </a:r>
          </a:p>
        </p:txBody>
      </p:sp>
    </p:spTree>
    <p:extLst>
      <p:ext uri="{BB962C8B-B14F-4D97-AF65-F5344CB8AC3E}">
        <p14:creationId xmlns:p14="http://schemas.microsoft.com/office/powerpoint/2010/main" val="3032599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525963"/>
          </a:xfrm>
        </p:spPr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とんかつは　さかなですか。</a:t>
            </a:r>
            <a:r>
              <a:rPr lang="en-US" altLang="ja-JP" dirty="0"/>
              <a:t>Is </a:t>
            </a:r>
            <a:r>
              <a:rPr lang="en-US" dirty="0"/>
              <a:t>"</a:t>
            </a:r>
            <a:r>
              <a:rPr lang="en-US" dirty="0" err="1"/>
              <a:t>Tonkatsu</a:t>
            </a:r>
            <a:r>
              <a:rPr lang="en-US" dirty="0"/>
              <a:t>" fish? 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とんかつは　さかなじゃないです</a:t>
            </a:r>
            <a:r>
              <a:rPr lang="ja-JP" altLang="en-US" dirty="0">
                <a:solidFill>
                  <a:srgbClr val="FF0000"/>
                </a:solidFill>
              </a:rPr>
              <a:t>よ</a:t>
            </a:r>
            <a:r>
              <a:rPr lang="ja-JP" altLang="en-US" dirty="0"/>
              <a:t>。 </a:t>
            </a:r>
            <a:r>
              <a:rPr lang="en-US" altLang="ja-JP" dirty="0"/>
              <a:t>(</a:t>
            </a:r>
            <a:r>
              <a:rPr lang="en-US" dirty="0"/>
              <a:t>Let me assure you,) "</a:t>
            </a:r>
            <a:r>
              <a:rPr lang="en-US" dirty="0" err="1"/>
              <a:t>Tonkatsu</a:t>
            </a:r>
            <a:r>
              <a:rPr lang="en-US" dirty="0"/>
              <a:t>" is not fish.</a:t>
            </a:r>
          </a:p>
          <a:p>
            <a:endParaRPr lang="en-US" dirty="0"/>
          </a:p>
          <a:p>
            <a:r>
              <a:rPr lang="en-US" altLang="ja-JP" dirty="0"/>
              <a:t>A:</a:t>
            </a:r>
            <a:r>
              <a:rPr lang="ja-JP" altLang="en-US" dirty="0"/>
              <a:t>スミスさんは　アメリカじんですか。</a:t>
            </a:r>
            <a:r>
              <a:rPr lang="en-US" dirty="0"/>
              <a:t> </a:t>
            </a:r>
            <a:r>
              <a:rPr lang="en-US" altLang="ja-JP" dirty="0"/>
              <a:t>I</a:t>
            </a:r>
            <a:r>
              <a:rPr lang="en-US" dirty="0"/>
              <a:t>s Mr. Smith American?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スミスさんは　イギリスじんです</a:t>
            </a:r>
            <a:r>
              <a:rPr lang="ja-JP" altLang="en-US" dirty="0">
                <a:solidFill>
                  <a:srgbClr val="FF0000"/>
                </a:solidFill>
              </a:rPr>
              <a:t>よ</a:t>
            </a:r>
            <a:r>
              <a:rPr lang="ja-JP" altLang="en-US" dirty="0"/>
              <a:t>。 </a:t>
            </a:r>
            <a:r>
              <a:rPr lang="en-US" altLang="ja-JP" dirty="0"/>
              <a:t>(</a:t>
            </a:r>
            <a:r>
              <a:rPr lang="en-US" dirty="0"/>
              <a:t>In case you are wondering,) Mr. Smith is British.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よ</a:t>
            </a:r>
            <a:r>
              <a:rPr lang="ja-JP" altLang="en-US" dirty="0"/>
              <a:t> </a:t>
            </a:r>
            <a:r>
              <a:rPr lang="en-US" altLang="ja-JP" dirty="0"/>
              <a:t>("</a:t>
            </a:r>
            <a:r>
              <a:rPr lang="en-US" dirty="0"/>
              <a:t>I tell you") to assure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7 </a:t>
            </a:r>
            <a:r>
              <a:rPr lang="ja-JP" altLang="en-US" b="1" dirty="0"/>
              <a:t>～ね</a:t>
            </a:r>
            <a:r>
              <a:rPr lang="en-US" altLang="ja-JP" b="1" dirty="0"/>
              <a:t>/</a:t>
            </a:r>
            <a:r>
              <a:rPr lang="ja-JP" altLang="en-US" b="1" dirty="0"/>
              <a:t>～よ</a:t>
            </a:r>
            <a:endParaRPr lang="en-US" dirty="0"/>
          </a:p>
        </p:txBody>
      </p:sp>
      <p:pic>
        <p:nvPicPr>
          <p:cNvPr id="4099" name="Picture 3" descr="C:\Users\Jiajun\AppData\Local\Microsoft\Windows\INetCache\IE\DMQFEV2L\117136779_9f67a4b72a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24400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>
                <a:solidFill>
                  <a:schemeClr val="tx1"/>
                </a:solidFill>
              </a:rPr>
              <a:t>そうです</a:t>
            </a:r>
            <a:r>
              <a:rPr lang="ja-JP" altLang="en-US" dirty="0">
                <a:solidFill>
                  <a:srgbClr val="FF0000"/>
                </a:solidFill>
              </a:rPr>
              <a:t>ね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  <a:r>
              <a:rPr lang="en-US" dirty="0"/>
              <a:t> that's so, isn't it?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ね </a:t>
            </a:r>
            <a:r>
              <a:rPr lang="en-US" dirty="0"/>
              <a:t>seeking the listener's confirmation or agreement </a:t>
            </a:r>
          </a:p>
          <a:p>
            <a:endParaRPr lang="en-US" b="1" dirty="0"/>
          </a:p>
          <a:p>
            <a:r>
              <a:rPr lang="ja-JP" altLang="en-US" dirty="0">
                <a:solidFill>
                  <a:schemeClr val="tx1"/>
                </a:solidFill>
              </a:rPr>
              <a:t>そう</a:t>
            </a:r>
            <a:r>
              <a:rPr lang="ja-JP" altLang="en-US" dirty="0"/>
              <a:t>です</a:t>
            </a:r>
            <a:r>
              <a:rPr lang="ja-JP" altLang="en-US" dirty="0">
                <a:solidFill>
                  <a:srgbClr val="FF0000"/>
                </a:solidFill>
              </a:rPr>
              <a:t>よ</a:t>
            </a:r>
            <a:r>
              <a:rPr lang="ja-JP" altLang="en-US" dirty="0"/>
              <a:t>。</a:t>
            </a:r>
            <a:r>
              <a:rPr lang="en-US" altLang="ja-JP" dirty="0"/>
              <a:t>It is …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よ</a:t>
            </a:r>
            <a:r>
              <a:rPr lang="ja-JP" altLang="en-US" dirty="0"/>
              <a:t> </a:t>
            </a:r>
            <a:r>
              <a:rPr lang="en-US" altLang="ja-JP" dirty="0"/>
              <a:t>("</a:t>
            </a:r>
            <a:r>
              <a:rPr lang="en-US" dirty="0"/>
              <a:t>I tell you") to assure</a:t>
            </a:r>
          </a:p>
          <a:p>
            <a:endParaRPr lang="en-US" b="1" dirty="0"/>
          </a:p>
          <a:p>
            <a:r>
              <a:rPr lang="ja-JP" altLang="en-US" dirty="0">
                <a:solidFill>
                  <a:schemeClr val="tx1"/>
                </a:solidFill>
              </a:rPr>
              <a:t>そう</a:t>
            </a:r>
            <a:r>
              <a:rPr lang="ja-JP" altLang="en-US" dirty="0"/>
              <a:t>です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 </a:t>
            </a:r>
            <a:r>
              <a:rPr lang="en-US" altLang="ja-JP" dirty="0"/>
              <a:t> question; to continue conversation (I see)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7 </a:t>
            </a:r>
            <a:r>
              <a:rPr lang="ja-JP" altLang="en-US" b="1" dirty="0"/>
              <a:t>～ね</a:t>
            </a:r>
            <a:r>
              <a:rPr lang="en-US" altLang="ja-JP" b="1" dirty="0"/>
              <a:t>/</a:t>
            </a:r>
            <a:r>
              <a:rPr lang="ja-JP" altLang="en-US" b="1" dirty="0"/>
              <a:t>～よ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30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7607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(1-100)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15559"/>
            <a:ext cx="8686800" cy="579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817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7607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(1-100) in kanji</a:t>
            </a:r>
            <a:br>
              <a:rPr lang="en-US" dirty="0"/>
            </a:br>
            <a:r>
              <a:rPr lang="en-US" sz="1600" dirty="0"/>
              <a:t>(refer to Page 298-299 of the textbook)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990600"/>
            <a:ext cx="890587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970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numbers (1-100)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5869633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Pattern: add </a:t>
            </a:r>
            <a:r>
              <a:rPr lang="ja-JP" altLang="en-US" sz="2400" b="1" dirty="0">
                <a:solidFill>
                  <a:srgbClr val="FF0000"/>
                </a:solidFill>
              </a:rPr>
              <a:t>じゅう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in the front.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759223"/>
              </p:ext>
            </p:extLst>
          </p:nvPr>
        </p:nvGraphicFramePr>
        <p:xfrm>
          <a:off x="533400" y="1828800"/>
          <a:ext cx="7924799" cy="3794760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rgbClr val="000000">
                      <a:alpha val="33000"/>
                    </a:srgbClr>
                  </a:outerShdw>
                </a:effectLst>
                <a:tableStyleId>{5C22544A-7EE6-4342-B048-85BDC9FD1C3A}</a:tableStyleId>
              </a:tblPr>
              <a:tblGrid>
                <a:gridCol w="108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911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</a:rPr>
                        <a:t>ゼロ・れい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いち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いち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に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に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さん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さん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し・よん・よ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よん・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し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ご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ろく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ろく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しち・なな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なな・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しち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はち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はち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きゅう・く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きゅう・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く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108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687623"/>
              </p:ext>
            </p:extLst>
          </p:nvPr>
        </p:nvGraphicFramePr>
        <p:xfrm>
          <a:off x="304800" y="2057400"/>
          <a:ext cx="86106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Place name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read as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read as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じゅう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じゅう</a:t>
                      </a:r>
                      <a:r>
                        <a:rPr lang="en-US" altLang="ja-JP" sz="2400" u="none" strike="noStrike" dirty="0">
                          <a:effectLst/>
                        </a:rPr>
                        <a:t>,</a:t>
                      </a:r>
                      <a:r>
                        <a:rPr lang="en-US" altLang="ja-JP" sz="2400" u="none" strike="noStrike" baseline="0" dirty="0">
                          <a:effectLst/>
                        </a:rPr>
                        <a:t> </a:t>
                      </a:r>
                      <a:r>
                        <a:rPr lang="en-US" altLang="ja-JP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not 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いちじゅう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にじゅう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ひゃく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ひゃく</a:t>
                      </a:r>
                      <a:r>
                        <a:rPr lang="en-US" altLang="ja-JP" sz="2400" u="none" strike="noStrike" dirty="0">
                          <a:effectLst/>
                        </a:rPr>
                        <a:t>, </a:t>
                      </a:r>
                      <a:r>
                        <a:rPr lang="en-US" altLang="ja-JP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not 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いちひゃく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にひゃく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せん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せん</a:t>
                      </a:r>
                      <a:r>
                        <a:rPr lang="en-US" altLang="ja-JP" sz="2400" u="none" strike="noStrike" dirty="0">
                          <a:effectLst/>
                        </a:rPr>
                        <a:t>, </a:t>
                      </a:r>
                      <a:r>
                        <a:rPr lang="en-US" altLang="ja-JP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not 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いちせん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2000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にせん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10000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まん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10000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いち</a:t>
                      </a:r>
                      <a:r>
                        <a:rPr lang="ja-JP" altLang="en-US" sz="2400" u="none" strike="noStrike" dirty="0">
                          <a:effectLst/>
                        </a:rPr>
                        <a:t>まん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20000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にまん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52728"/>
          </a:xfrm>
        </p:spPr>
        <p:txBody>
          <a:bodyPr/>
          <a:lstStyle/>
          <a:p>
            <a:r>
              <a:rPr lang="en-US" dirty="0"/>
              <a:t>How to read numbers (100-)</a:t>
            </a:r>
          </a:p>
        </p:txBody>
      </p:sp>
    </p:spTree>
    <p:extLst>
      <p:ext uri="{BB962C8B-B14F-4D97-AF65-F5344CB8AC3E}">
        <p14:creationId xmlns:p14="http://schemas.microsoft.com/office/powerpoint/2010/main" val="3895304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numbers (100-)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6091982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Pattern: add </a:t>
            </a:r>
            <a:r>
              <a:rPr lang="en-US" sz="2400" b="1" dirty="0">
                <a:solidFill>
                  <a:srgbClr val="FF0000"/>
                </a:solidFill>
              </a:rPr>
              <a:t>number+</a:t>
            </a:r>
            <a:r>
              <a:rPr lang="ja-JP" altLang="en-US" sz="2400" b="1" dirty="0">
                <a:solidFill>
                  <a:srgbClr val="FF0000"/>
                </a:solidFill>
              </a:rPr>
              <a:t>ひゃく</a:t>
            </a:r>
            <a:r>
              <a:rPr lang="en-US" sz="2400" b="1" dirty="0"/>
              <a:t>in the front.</a:t>
            </a:r>
          </a:p>
          <a:p>
            <a:r>
              <a:rPr lang="en-US" sz="2400" b="1" dirty="0"/>
              <a:t>For 100-199, add </a:t>
            </a:r>
            <a:r>
              <a:rPr lang="ja-JP" altLang="en-US" sz="2400" b="1" dirty="0">
                <a:solidFill>
                  <a:srgbClr val="FF0000"/>
                </a:solidFill>
              </a:rPr>
              <a:t>ひゃく</a:t>
            </a:r>
            <a:r>
              <a:rPr lang="en-US" sz="2400" b="1" dirty="0"/>
              <a:t>in the front.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477167"/>
              </p:ext>
            </p:extLst>
          </p:nvPr>
        </p:nvGraphicFramePr>
        <p:xfrm>
          <a:off x="76200" y="1981200"/>
          <a:ext cx="8991600" cy="3521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5464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ゼロ・れい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いち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じゅういち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いち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じゅうに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じゅうさん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し・よん・よ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じゅうよん・じゅうし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よん・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ご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じゅうご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ご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ろく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じゅうろく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ろく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しち・なな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じゅうなな・じゅうしち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なな・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はち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じゅうはち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はち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きゅう・く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じゅうきゅう・じゅうく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きゅう・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6700" y="152623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100’s place name: </a:t>
            </a:r>
            <a:r>
              <a:rPr lang="ja-JP" altLang="en-US" sz="2400" b="1" dirty="0">
                <a:solidFill>
                  <a:srgbClr val="FF0000"/>
                </a:solidFill>
              </a:rPr>
              <a:t>ひゃく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65103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/>
          </a:bodyPr>
          <a:lstStyle/>
          <a:p>
            <a:r>
              <a:rPr lang="en-US" b="1" dirty="0"/>
              <a:t>On the pronunciation of number words</a:t>
            </a:r>
          </a:p>
          <a:p>
            <a:r>
              <a:rPr lang="en-US" dirty="0"/>
              <a:t>Note that the words for 300,600,800,3,000, and 8,000 involve changes.</a:t>
            </a:r>
          </a:p>
          <a:p>
            <a:r>
              <a:rPr lang="en-US" dirty="0"/>
              <a:t>"Counters" whose first sound is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, like </a:t>
            </a:r>
            <a:r>
              <a:rPr lang="ja-JP" altLang="en-US" dirty="0"/>
              <a:t>ひゃく</a:t>
            </a:r>
            <a:r>
              <a:rPr lang="en-US" altLang="ja-JP" dirty="0"/>
              <a:t>(</a:t>
            </a:r>
            <a:r>
              <a:rPr lang="en-US" dirty="0"/>
              <a:t>hundred), generally change shape after </a:t>
            </a:r>
            <a:r>
              <a:rPr lang="en-US" dirty="0">
                <a:solidFill>
                  <a:srgbClr val="FF0000"/>
                </a:solidFill>
              </a:rPr>
              <a:t>3, 6, and 8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100      </a:t>
            </a:r>
            <a:r>
              <a:rPr lang="ja-JP" altLang="en-US" dirty="0"/>
              <a:t>ひゃく</a:t>
            </a:r>
            <a:endParaRPr lang="en-US" dirty="0"/>
          </a:p>
          <a:p>
            <a:pPr lvl="1"/>
            <a:r>
              <a:rPr lang="en-US" dirty="0"/>
              <a:t>300</a:t>
            </a:r>
            <a:r>
              <a:rPr lang="ja-JP" altLang="en-US" dirty="0"/>
              <a:t>　さん</a:t>
            </a:r>
            <a:r>
              <a:rPr lang="ja-JP" altLang="en-US" dirty="0">
                <a:solidFill>
                  <a:srgbClr val="FF0000"/>
                </a:solidFill>
              </a:rPr>
              <a:t>びゃく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600</a:t>
            </a:r>
            <a:r>
              <a:rPr lang="ja-JP" altLang="en-US" dirty="0"/>
              <a:t>　ろっ</a:t>
            </a:r>
            <a:r>
              <a:rPr lang="ja-JP" altLang="en-US" dirty="0">
                <a:solidFill>
                  <a:srgbClr val="FF0000"/>
                </a:solidFill>
              </a:rPr>
              <a:t>ぴゃく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800</a:t>
            </a:r>
            <a:r>
              <a:rPr lang="ja-JP" altLang="en-US" dirty="0"/>
              <a:t>　はっ</a:t>
            </a:r>
            <a:r>
              <a:rPr lang="ja-JP" altLang="en-US" dirty="0">
                <a:solidFill>
                  <a:srgbClr val="FF0000"/>
                </a:solidFill>
              </a:rPr>
              <a:t>ぴゃく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</p:spTree>
    <p:extLst>
      <p:ext uri="{BB962C8B-B14F-4D97-AF65-F5344CB8AC3E}">
        <p14:creationId xmlns:p14="http://schemas.microsoft.com/office/powerpoint/2010/main" val="2751345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numbers (1000-)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5874603"/>
            <a:ext cx="632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Pattern: add </a:t>
            </a:r>
            <a:r>
              <a:rPr lang="en-US" sz="2400" b="1" dirty="0">
                <a:solidFill>
                  <a:srgbClr val="FF0000"/>
                </a:solidFill>
              </a:rPr>
              <a:t>number+</a:t>
            </a:r>
            <a:r>
              <a:rPr lang="ja-JP" altLang="en-US" sz="2400" b="1" dirty="0">
                <a:solidFill>
                  <a:srgbClr val="FF0000"/>
                </a:solidFill>
              </a:rPr>
              <a:t>せん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in the front.</a:t>
            </a:r>
          </a:p>
          <a:p>
            <a:r>
              <a:rPr lang="en-US" sz="2400" b="1" dirty="0"/>
              <a:t>For 1000-1999, add </a:t>
            </a:r>
            <a:r>
              <a:rPr lang="ja-JP" altLang="en-US" sz="2400" b="1" dirty="0">
                <a:solidFill>
                  <a:srgbClr val="FF0000"/>
                </a:solidFill>
              </a:rPr>
              <a:t>せん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in the front.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545670"/>
              </p:ext>
            </p:extLst>
          </p:nvPr>
        </p:nvGraphicFramePr>
        <p:xfrm>
          <a:off x="381000" y="2138472"/>
          <a:ext cx="8458199" cy="35520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3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いち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いち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よん・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よん・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ご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ご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ろく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ろく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なな・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なな・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はち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はち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きゅう・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ひゃく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きゅう・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6700" y="15195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1000’s place name: </a:t>
            </a:r>
            <a:r>
              <a:rPr lang="ja-JP" altLang="en-US" sz="2400" b="1" dirty="0">
                <a:solidFill>
                  <a:srgbClr val="FF0000"/>
                </a:solidFill>
              </a:rPr>
              <a:t>せん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66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en-US" b="1" dirty="0"/>
              <a:t>On the pronunciation of number words</a:t>
            </a:r>
          </a:p>
          <a:p>
            <a:r>
              <a:rPr lang="en-US" dirty="0"/>
              <a:t>Some counters that begin with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, like </a:t>
            </a:r>
            <a:r>
              <a:rPr lang="ja-JP" altLang="en-US" dirty="0"/>
              <a:t>せん</a:t>
            </a:r>
            <a:r>
              <a:rPr lang="en-US" altLang="ja-JP" dirty="0"/>
              <a:t>(</a:t>
            </a:r>
            <a:r>
              <a:rPr lang="en-US" dirty="0"/>
              <a:t>thousand) change shape after 3 and 8.</a:t>
            </a:r>
          </a:p>
          <a:p>
            <a:pPr lvl="1"/>
            <a:r>
              <a:rPr lang="en-US" dirty="0"/>
              <a:t>1000 </a:t>
            </a:r>
            <a:r>
              <a:rPr lang="ja-JP" altLang="en-US" dirty="0"/>
              <a:t>せん</a:t>
            </a:r>
            <a:endParaRPr lang="en-US" dirty="0"/>
          </a:p>
          <a:p>
            <a:pPr lvl="1"/>
            <a:r>
              <a:rPr lang="en-US" dirty="0"/>
              <a:t>3000</a:t>
            </a:r>
            <a:r>
              <a:rPr lang="ja-JP" altLang="en-US" dirty="0"/>
              <a:t>　さん</a:t>
            </a:r>
            <a:r>
              <a:rPr lang="ja-JP" altLang="en-US" dirty="0">
                <a:solidFill>
                  <a:srgbClr val="FF0000"/>
                </a:solidFill>
              </a:rPr>
              <a:t>ぜん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6000</a:t>
            </a:r>
            <a:r>
              <a:rPr lang="ja-JP" altLang="en-US" dirty="0"/>
              <a:t>　ろくせん</a:t>
            </a:r>
            <a:endParaRPr lang="en-US" dirty="0"/>
          </a:p>
          <a:p>
            <a:pPr lvl="1"/>
            <a:r>
              <a:rPr lang="en-US" dirty="0"/>
              <a:t>8000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はっ</a:t>
            </a:r>
            <a:r>
              <a:rPr lang="ja-JP" altLang="en-US" dirty="0"/>
              <a:t>せん</a:t>
            </a:r>
            <a:endParaRPr lang="en-US" dirty="0"/>
          </a:p>
          <a:p>
            <a:endParaRPr lang="en-US" dirty="0"/>
          </a:p>
          <a:p>
            <a:r>
              <a:rPr lang="en-US" dirty="0"/>
              <a:t>Refer to the table at the end of </a:t>
            </a:r>
            <a:r>
              <a:rPr lang="en-US"/>
              <a:t>the volume (P380-381).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</p:spTree>
    <p:extLst>
      <p:ext uri="{BB962C8B-B14F-4D97-AF65-F5344CB8AC3E}">
        <p14:creationId xmlns:p14="http://schemas.microsoft.com/office/powerpoint/2010/main" val="16146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これ</a:t>
            </a:r>
            <a:r>
              <a:rPr lang="ja-JP" altLang="en-US" dirty="0"/>
              <a:t> </a:t>
            </a:r>
            <a:r>
              <a:rPr lang="en-US" dirty="0"/>
              <a:t>refers to a thing that is close to you, the speaker ("</a:t>
            </a:r>
            <a:r>
              <a:rPr lang="en-US" dirty="0">
                <a:solidFill>
                  <a:srgbClr val="FF0000"/>
                </a:solidFill>
              </a:rPr>
              <a:t>this thing</a:t>
            </a:r>
            <a:r>
              <a:rPr lang="en-US" dirty="0"/>
              <a:t> here").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それ</a:t>
            </a:r>
            <a:r>
              <a:rPr lang="ja-JP" altLang="en-US" dirty="0"/>
              <a:t> </a:t>
            </a:r>
            <a:r>
              <a:rPr lang="en-US" dirty="0"/>
              <a:t>is something that is close to the person you are talking to ("</a:t>
            </a:r>
            <a:r>
              <a:rPr lang="en-US" dirty="0">
                <a:solidFill>
                  <a:srgbClr val="FF0000"/>
                </a:solidFill>
              </a:rPr>
              <a:t>that thing</a:t>
            </a:r>
            <a:r>
              <a:rPr lang="en-US" dirty="0"/>
              <a:t> in front of you").</a:t>
            </a: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あれ </a:t>
            </a:r>
            <a:r>
              <a:rPr lang="en-US" dirty="0"/>
              <a:t>refers to thing that is neither close to the speaker nor the listener. ("</a:t>
            </a:r>
            <a:r>
              <a:rPr lang="en-US" dirty="0">
                <a:solidFill>
                  <a:srgbClr val="FF0000"/>
                </a:solidFill>
              </a:rPr>
              <a:t>That one over there</a:t>
            </a:r>
            <a:r>
              <a:rPr lang="en-US" dirty="0"/>
              <a:t>")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1 </a:t>
            </a:r>
            <a:r>
              <a:rPr lang="ja-JP" altLang="en-US" b="1" dirty="0"/>
              <a:t>これ、それ、あれ、どれ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5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numbers (10000-)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6167735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Pattern: add </a:t>
            </a:r>
            <a:r>
              <a:rPr lang="en-US" sz="2400" b="1" dirty="0">
                <a:solidFill>
                  <a:srgbClr val="FF0000"/>
                </a:solidFill>
              </a:rPr>
              <a:t>number+</a:t>
            </a:r>
            <a:r>
              <a:rPr lang="ja-JP" altLang="en-US" sz="2400" b="1" dirty="0">
                <a:solidFill>
                  <a:srgbClr val="FF0000"/>
                </a:solidFill>
              </a:rPr>
              <a:t>まん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in the front.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0073317"/>
              </p:ext>
            </p:extLst>
          </p:nvPr>
        </p:nvGraphicFramePr>
        <p:xfrm>
          <a:off x="381000" y="2209800"/>
          <a:ext cx="8458199" cy="36527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0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3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いち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いち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よん・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よん・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ご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ご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ろく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ろく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なな・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なな・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はち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はち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きゅう・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21119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きゅう・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にまんせん</a:t>
                      </a:r>
                      <a:r>
                        <a:rPr lang="ja-JP" alt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ひゃくじゅう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6700" y="15195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10000’s place name: </a:t>
            </a:r>
            <a:r>
              <a:rPr lang="ja-JP" altLang="en-US" sz="2400" b="1" dirty="0">
                <a:solidFill>
                  <a:srgbClr val="FF0000"/>
                </a:solidFill>
              </a:rPr>
              <a:t>まん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002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</p:spPr>
        <p:txBody>
          <a:bodyPr/>
          <a:lstStyle/>
          <a:p>
            <a:r>
              <a:rPr lang="en-US" altLang="ja-JP" dirty="0"/>
              <a:t>8 </a:t>
            </a:r>
            <a:r>
              <a:rPr lang="en-US" dirty="0"/>
              <a:t>Numbers (100-100,000)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8679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020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8458200" cy="556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(100-100,000) in kanji</a:t>
            </a:r>
            <a:br>
              <a:rPr lang="en-US" dirty="0"/>
            </a:br>
            <a:r>
              <a:rPr lang="en-US" sz="1600" dirty="0"/>
              <a:t>(refer to Page 298-299 of the textbook)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89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76400"/>
            <a:ext cx="8458199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</a:t>
            </a:r>
            <a:r>
              <a:rPr lang="ja-JP" altLang="en-US" dirty="0"/>
              <a:t>　一（いち）</a:t>
            </a:r>
            <a:br>
              <a:rPr lang="en-US" dirty="0"/>
            </a:br>
            <a:r>
              <a:rPr lang="en-US" dirty="0"/>
              <a:t>10</a:t>
            </a:r>
            <a:r>
              <a:rPr lang="ja-JP" altLang="en-US" dirty="0"/>
              <a:t>　十（じゅう） 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ja-JP" altLang="en-US" dirty="0">
                <a:solidFill>
                  <a:srgbClr val="FF0000"/>
                </a:solidFill>
              </a:rPr>
              <a:t>一十</a:t>
            </a:r>
            <a:br>
              <a:rPr lang="en-US" dirty="0"/>
            </a:br>
            <a:r>
              <a:rPr lang="en-US" dirty="0"/>
              <a:t>100</a:t>
            </a:r>
            <a:r>
              <a:rPr lang="ja-JP" altLang="en-US" dirty="0"/>
              <a:t>　百（ひゃく）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ja-JP" altLang="en-US" dirty="0">
                <a:solidFill>
                  <a:srgbClr val="FF0000"/>
                </a:solidFill>
              </a:rPr>
              <a:t>　一百</a:t>
            </a:r>
            <a:br>
              <a:rPr lang="en-US" dirty="0"/>
            </a:br>
            <a:r>
              <a:rPr lang="en-US" dirty="0"/>
              <a:t>1,000</a:t>
            </a:r>
            <a:r>
              <a:rPr lang="ja-JP" altLang="en-US" dirty="0"/>
              <a:t>　千（せん）　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ja-JP" altLang="en-US" dirty="0">
                <a:solidFill>
                  <a:srgbClr val="FF0000"/>
                </a:solidFill>
              </a:rPr>
              <a:t>　一千</a:t>
            </a:r>
            <a:br>
              <a:rPr lang="en-US" dirty="0"/>
            </a:br>
            <a:r>
              <a:rPr lang="en-US" dirty="0"/>
              <a:t>10,000</a:t>
            </a:r>
            <a:r>
              <a:rPr lang="ja-JP" altLang="en-US" dirty="0"/>
              <a:t>　万（まん）　</a:t>
            </a:r>
            <a:r>
              <a:rPr lang="ja-JP" altLang="en-US" dirty="0">
                <a:solidFill>
                  <a:srgbClr val="FF0000"/>
                </a:solidFill>
              </a:rPr>
              <a:t>一万（いちまん）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100,000 </a:t>
            </a:r>
            <a:r>
              <a:rPr lang="ja-JP" altLang="en-US" dirty="0"/>
              <a:t>　十万（じゅうまん）</a:t>
            </a:r>
            <a:br>
              <a:rPr lang="en-US" dirty="0"/>
            </a:br>
            <a:r>
              <a:rPr lang="en-US" dirty="0"/>
              <a:t>1,000,000  </a:t>
            </a:r>
            <a:r>
              <a:rPr lang="ja-JP" altLang="en-US" dirty="0"/>
              <a:t>　百万（ひゃくまん）</a:t>
            </a:r>
            <a:br>
              <a:rPr lang="en-US" dirty="0"/>
            </a:br>
            <a:r>
              <a:rPr lang="en-US" dirty="0"/>
              <a:t>10,000,000  </a:t>
            </a:r>
            <a:r>
              <a:rPr lang="ja-JP" altLang="en-US" dirty="0"/>
              <a:t>　千万（せんまん）</a:t>
            </a:r>
            <a:br>
              <a:rPr lang="en-US" dirty="0"/>
            </a:br>
            <a:r>
              <a:rPr lang="en-US" dirty="0"/>
              <a:t>100,000,000 </a:t>
            </a:r>
            <a:r>
              <a:rPr lang="ja-JP" altLang="en-US" dirty="0"/>
              <a:t>　 億（おく）　</a:t>
            </a:r>
            <a:r>
              <a:rPr lang="ja-JP" altLang="en-US" dirty="0">
                <a:solidFill>
                  <a:srgbClr val="FF0000"/>
                </a:solidFill>
              </a:rPr>
              <a:t>一億（いちおく）</a:t>
            </a:r>
            <a:br>
              <a:rPr lang="en-US" dirty="0"/>
            </a:br>
            <a:r>
              <a:rPr lang="en-US" dirty="0"/>
              <a:t>1,000,000,000  </a:t>
            </a:r>
            <a:r>
              <a:rPr lang="ja-JP" altLang="en-US" dirty="0"/>
              <a:t>　十億（じゅうおく）</a:t>
            </a:r>
            <a:br>
              <a:rPr lang="en-US" dirty="0"/>
            </a:br>
            <a:r>
              <a:rPr lang="en-US" dirty="0"/>
              <a:t>10,000,000,000 </a:t>
            </a:r>
            <a:r>
              <a:rPr lang="ja-JP" altLang="en-US" dirty="0"/>
              <a:t>　百億（ひゃくおく）</a:t>
            </a:r>
            <a:br>
              <a:rPr lang="en-US" dirty="0"/>
            </a:br>
            <a:r>
              <a:rPr lang="en-US" dirty="0"/>
              <a:t>100,000,000,000</a:t>
            </a:r>
            <a:r>
              <a:rPr lang="ja-JP" altLang="en-US" dirty="0"/>
              <a:t>　千億（せんおく）</a:t>
            </a:r>
            <a:br>
              <a:rPr lang="en-US" dirty="0"/>
            </a:br>
            <a:r>
              <a:rPr lang="en-US" dirty="0"/>
              <a:t>1,000,000,000,000</a:t>
            </a:r>
            <a:r>
              <a:rPr lang="ja-JP" altLang="en-US" dirty="0"/>
              <a:t>　兆（ちょう）　</a:t>
            </a:r>
            <a:r>
              <a:rPr lang="ja-JP" altLang="en-US" dirty="0">
                <a:solidFill>
                  <a:srgbClr val="FF0000"/>
                </a:solidFill>
              </a:rPr>
              <a:t>一兆（いっちょう）</a:t>
            </a:r>
            <a:br>
              <a:rPr lang="en-US" dirty="0"/>
            </a:br>
            <a:r>
              <a:rPr lang="en-US" dirty="0"/>
              <a:t>10,000,000,000,000</a:t>
            </a:r>
            <a:r>
              <a:rPr lang="ja-JP" altLang="en-US" dirty="0"/>
              <a:t>　十兆（じゅうちょう）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33272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</a:t>
            </a:r>
            <a:br>
              <a:rPr lang="en-US" dirty="0"/>
            </a:br>
            <a:r>
              <a:rPr lang="en-US" sz="4000" dirty="0"/>
              <a:t>Name of each place</a:t>
            </a:r>
          </a:p>
        </p:txBody>
      </p:sp>
    </p:spTree>
    <p:extLst>
      <p:ext uri="{BB962C8B-B14F-4D97-AF65-F5344CB8AC3E}">
        <p14:creationId xmlns:p14="http://schemas.microsoft.com/office/powerpoint/2010/main" val="2363077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91633" y="4800600"/>
            <a:ext cx="7408333" cy="715963"/>
          </a:xfrm>
        </p:spPr>
        <p:txBody>
          <a:bodyPr/>
          <a:lstStyle/>
          <a:p>
            <a:r>
              <a:rPr lang="en-US" dirty="0"/>
              <a:t>Pay attention to the pattern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</a:t>
            </a:r>
            <a:br>
              <a:rPr lang="en-US" dirty="0"/>
            </a:br>
            <a:r>
              <a:rPr lang="en-US" dirty="0"/>
              <a:t>Name of each place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2438400"/>
            <a:ext cx="8839200" cy="137160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13000"/>
            <a:ext cx="88392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843462"/>
            <a:ext cx="1524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76200" y="1905000"/>
            <a:ext cx="8991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ja-JP" altLang="en-US" sz="2400" dirty="0"/>
              <a:t>５    ４   ３   ２    １     ０ </a:t>
            </a:r>
            <a:r>
              <a:rPr lang="en-US" altLang="ja-JP" sz="2400" dirty="0"/>
              <a:t>   </a:t>
            </a:r>
            <a:r>
              <a:rPr lang="ja-JP" altLang="en-US" sz="2400" dirty="0"/>
              <a:t>９    ８    ７    ６    ５   ４   ３    ２    １     ０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51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876800"/>
            <a:ext cx="7408333" cy="1377951"/>
          </a:xfrm>
        </p:spPr>
        <p:txBody>
          <a:bodyPr>
            <a:normAutofit fontScale="92500"/>
          </a:bodyPr>
          <a:lstStyle/>
          <a:p>
            <a:r>
              <a:rPr lang="en-US" dirty="0"/>
              <a:t>Pay attention to the pattern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In English, every three digits, the names are repeated.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In Japanese, every four digits, the names are repeated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</a:t>
            </a:r>
            <a:br>
              <a:rPr lang="en-US" dirty="0"/>
            </a:br>
            <a:r>
              <a:rPr lang="en-US" dirty="0"/>
              <a:t>Name of each place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2438400"/>
            <a:ext cx="8839200" cy="137160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13000"/>
            <a:ext cx="88392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724400"/>
            <a:ext cx="1524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25" y="1895475"/>
            <a:ext cx="8991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ja-JP" altLang="en-US" sz="2400" dirty="0"/>
              <a:t>５    ４   ３   ２    １     ０ </a:t>
            </a:r>
            <a:r>
              <a:rPr lang="en-US" altLang="ja-JP" sz="2400" dirty="0"/>
              <a:t>   </a:t>
            </a:r>
            <a:r>
              <a:rPr lang="ja-JP" altLang="en-US" sz="2400" dirty="0"/>
              <a:t>９    ８    ７    ６    ５   ４   ３    ２    １     ０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49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76400"/>
            <a:ext cx="8610599" cy="4449763"/>
          </a:xfrm>
        </p:spPr>
        <p:txBody>
          <a:bodyPr/>
          <a:lstStyle/>
          <a:p>
            <a:r>
              <a:rPr lang="en-US" dirty="0"/>
              <a:t>From left to right, use this pattern </a:t>
            </a:r>
            <a:r>
              <a:rPr lang="en-US" dirty="0">
                <a:solidFill>
                  <a:srgbClr val="FF0000"/>
                </a:solidFill>
              </a:rPr>
              <a:t>Number + Place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0056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 </a:t>
            </a:r>
            <a:br>
              <a:rPr lang="en-US" dirty="0"/>
            </a:br>
            <a:r>
              <a:rPr lang="en-US" sz="4000" dirty="0"/>
              <a:t>How to read big numbers.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14600"/>
            <a:ext cx="6400800" cy="289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8800" y="5410986"/>
            <a:ext cx="5943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いち</a:t>
            </a:r>
            <a:r>
              <a:rPr lang="ja-JP" altLang="en-US" sz="2400" dirty="0">
                <a:solidFill>
                  <a:srgbClr val="FF0000"/>
                </a:solidFill>
              </a:rPr>
              <a:t>まん</a:t>
            </a:r>
            <a:r>
              <a:rPr lang="ja-JP" altLang="en-US" sz="2400" dirty="0"/>
              <a:t>に</a:t>
            </a:r>
            <a:r>
              <a:rPr lang="ja-JP" altLang="en-US" sz="2400" dirty="0">
                <a:solidFill>
                  <a:srgbClr val="FF0000"/>
                </a:solidFill>
              </a:rPr>
              <a:t>せん</a:t>
            </a:r>
            <a:r>
              <a:rPr lang="ja-JP" altLang="en-US" sz="2400" dirty="0"/>
              <a:t>さん</a:t>
            </a:r>
            <a:r>
              <a:rPr lang="ja-JP" altLang="en-US" sz="2400" dirty="0">
                <a:solidFill>
                  <a:srgbClr val="FF0000"/>
                </a:solidFill>
              </a:rPr>
              <a:t>びゃく</a:t>
            </a:r>
            <a:r>
              <a:rPr lang="ja-JP" altLang="en-US" sz="2400" dirty="0"/>
              <a:t>よん</a:t>
            </a:r>
            <a:r>
              <a:rPr lang="ja-JP" altLang="en-US" sz="2400" dirty="0">
                <a:solidFill>
                  <a:srgbClr val="FF0000"/>
                </a:solidFill>
              </a:rPr>
              <a:t>じゅう</a:t>
            </a:r>
            <a:r>
              <a:rPr lang="ja-JP" altLang="en-US" sz="2400" dirty="0"/>
              <a:t>ご</a:t>
            </a:r>
            <a:endParaRPr lang="en-US" sz="2400" dirty="0"/>
          </a:p>
          <a:p>
            <a:r>
              <a:rPr lang="ja-JP" altLang="en-US" sz="2400" dirty="0"/>
              <a:t>一</a:t>
            </a:r>
            <a:r>
              <a:rPr lang="ja-JP" altLang="en-US" sz="2400" dirty="0">
                <a:solidFill>
                  <a:srgbClr val="FF0000"/>
                </a:solidFill>
              </a:rPr>
              <a:t>万</a:t>
            </a:r>
            <a:r>
              <a:rPr lang="ja-JP" altLang="en-US" sz="2400" dirty="0"/>
              <a:t>二</a:t>
            </a:r>
            <a:r>
              <a:rPr lang="ja-JP" altLang="en-US" sz="2400" dirty="0">
                <a:solidFill>
                  <a:srgbClr val="FF0000"/>
                </a:solidFill>
              </a:rPr>
              <a:t>千</a:t>
            </a:r>
            <a:r>
              <a:rPr lang="ja-JP" altLang="en-US" sz="2400" dirty="0"/>
              <a:t>三</a:t>
            </a:r>
            <a:r>
              <a:rPr lang="ja-JP" altLang="en-US" sz="2400" dirty="0">
                <a:solidFill>
                  <a:srgbClr val="FF0000"/>
                </a:solidFill>
              </a:rPr>
              <a:t>百</a:t>
            </a:r>
            <a:r>
              <a:rPr lang="ja-JP" altLang="en-US" sz="2400" dirty="0"/>
              <a:t>四</a:t>
            </a:r>
            <a:r>
              <a:rPr lang="ja-JP" altLang="en-US" sz="2400" dirty="0">
                <a:solidFill>
                  <a:srgbClr val="FF0000"/>
                </a:solidFill>
              </a:rPr>
              <a:t>十</a:t>
            </a:r>
            <a:r>
              <a:rPr lang="ja-JP" altLang="en-US" sz="2400" dirty="0"/>
              <a:t>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7013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610599" cy="4449763"/>
          </a:xfrm>
        </p:spPr>
        <p:txBody>
          <a:bodyPr/>
          <a:lstStyle/>
          <a:p>
            <a:r>
              <a:rPr lang="en-US" dirty="0"/>
              <a:t>From left to right, use this pattern </a:t>
            </a:r>
            <a:r>
              <a:rPr lang="en-US" dirty="0">
                <a:solidFill>
                  <a:srgbClr val="FF0000"/>
                </a:solidFill>
              </a:rPr>
              <a:t>Number + Place</a:t>
            </a:r>
          </a:p>
          <a:p>
            <a:r>
              <a:rPr lang="en-US" dirty="0">
                <a:solidFill>
                  <a:schemeClr val="tx1"/>
                </a:solidFill>
              </a:rPr>
              <a:t>If it is </a:t>
            </a:r>
            <a:r>
              <a:rPr lang="en-US" dirty="0">
                <a:solidFill>
                  <a:srgbClr val="FF0000"/>
                </a:solidFill>
              </a:rPr>
              <a:t>0, </a:t>
            </a:r>
            <a:r>
              <a:rPr lang="en-US" dirty="0">
                <a:solidFill>
                  <a:schemeClr val="tx1"/>
                </a:solidFill>
              </a:rPr>
              <a:t>just </a:t>
            </a:r>
            <a:r>
              <a:rPr lang="en-US" dirty="0">
                <a:solidFill>
                  <a:srgbClr val="FF0000"/>
                </a:solidFill>
              </a:rPr>
              <a:t>skip </a:t>
            </a:r>
            <a:r>
              <a:rPr lang="en-US" dirty="0">
                <a:solidFill>
                  <a:schemeClr val="tx1"/>
                </a:solidFill>
              </a:rPr>
              <a:t>it.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0056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 </a:t>
            </a:r>
            <a:br>
              <a:rPr lang="en-US" dirty="0"/>
            </a:br>
            <a:r>
              <a:rPr lang="en-US" sz="4000" dirty="0"/>
              <a:t>How to read big numbers.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95400" y="2492514"/>
            <a:ext cx="7315200" cy="3832086"/>
            <a:chOff x="1295400" y="2057400"/>
            <a:chExt cx="7315200" cy="3832086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752600" y="4267200"/>
              <a:ext cx="0" cy="685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819400" y="4267200"/>
              <a:ext cx="0" cy="685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886200" y="4267200"/>
              <a:ext cx="0" cy="685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876800" y="4276725"/>
              <a:ext cx="0" cy="685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867400" y="4267200"/>
              <a:ext cx="0" cy="685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934200" y="4191000"/>
              <a:ext cx="0" cy="685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8001000" y="4191000"/>
              <a:ext cx="0" cy="685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057400"/>
              <a:ext cx="6858000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295400" y="5181600"/>
              <a:ext cx="7315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2000" dirty="0"/>
                <a:t>ろっ</a:t>
              </a:r>
              <a:r>
                <a:rPr lang="ja-JP" altLang="en-US" sz="2000" dirty="0">
                  <a:solidFill>
                    <a:srgbClr val="FF0000"/>
                  </a:solidFill>
                </a:rPr>
                <a:t>ぴゃく</a:t>
              </a:r>
              <a:r>
                <a:rPr lang="ja-JP" altLang="en-US" sz="2000" dirty="0"/>
                <a:t>　　　いち</a:t>
              </a:r>
              <a:r>
                <a:rPr lang="ja-JP" altLang="en-US" sz="2000" dirty="0">
                  <a:solidFill>
                    <a:srgbClr val="FF0000"/>
                  </a:solidFill>
                </a:rPr>
                <a:t>まん</a:t>
              </a:r>
              <a:r>
                <a:rPr lang="ja-JP" altLang="en-US" sz="2000" dirty="0"/>
                <a:t>　　　　　</a:t>
              </a:r>
              <a:r>
                <a:rPr lang="ja-JP" altLang="en-US" sz="2000" dirty="0">
                  <a:solidFill>
                    <a:srgbClr val="FF0000"/>
                  </a:solidFill>
                </a:rPr>
                <a:t>ひゃく</a:t>
              </a:r>
              <a:r>
                <a:rPr lang="ja-JP" altLang="en-US" sz="2000" dirty="0"/>
                <a:t>　　　　　　いち</a:t>
              </a:r>
              <a:endParaRPr lang="en-US" sz="2000" dirty="0"/>
            </a:p>
            <a:p>
              <a:r>
                <a:rPr lang="ja-JP" altLang="en-US" sz="2000" dirty="0"/>
                <a:t>六</a:t>
              </a:r>
              <a:r>
                <a:rPr lang="ja-JP" altLang="en-US" sz="2000" dirty="0">
                  <a:solidFill>
                    <a:srgbClr val="FF0000"/>
                  </a:solidFill>
                </a:rPr>
                <a:t>百</a:t>
              </a:r>
              <a:r>
                <a:rPr lang="ja-JP" altLang="en-US" sz="2000" dirty="0"/>
                <a:t>　　　　　　一</a:t>
              </a:r>
              <a:r>
                <a:rPr lang="ja-JP" altLang="en-US" sz="2000" dirty="0">
                  <a:solidFill>
                    <a:srgbClr val="FF0000"/>
                  </a:solidFill>
                </a:rPr>
                <a:t>万</a:t>
              </a:r>
              <a:r>
                <a:rPr lang="ja-JP" altLang="en-US" sz="2000" dirty="0"/>
                <a:t>　　　　　　　</a:t>
              </a:r>
              <a:r>
                <a:rPr lang="ja-JP" altLang="en-US" sz="2000" dirty="0">
                  <a:solidFill>
                    <a:srgbClr val="FF0000"/>
                  </a:solidFill>
                </a:rPr>
                <a:t>百</a:t>
              </a:r>
              <a:r>
                <a:rPr lang="ja-JP" altLang="en-US" sz="2000" dirty="0"/>
                <a:t>　　　　　　　　一</a:t>
              </a:r>
              <a:endParaRPr lang="en-US" sz="20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1457325" y="625783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2000" dirty="0"/>
              <a:t>6010101</a:t>
            </a:r>
            <a:r>
              <a:rPr lang="ja-JP" altLang="en-US" sz="2000" dirty="0"/>
              <a:t>＝六百一万百一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366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76400"/>
            <a:ext cx="8610599" cy="4449763"/>
          </a:xfrm>
        </p:spPr>
        <p:txBody>
          <a:bodyPr/>
          <a:lstStyle/>
          <a:p>
            <a:r>
              <a:rPr lang="en-US" dirty="0"/>
              <a:t>From left to right, use this pattern </a:t>
            </a:r>
            <a:r>
              <a:rPr lang="en-US" dirty="0">
                <a:solidFill>
                  <a:srgbClr val="FF0000"/>
                </a:solidFill>
              </a:rPr>
              <a:t>Number X Place</a:t>
            </a:r>
          </a:p>
          <a:p>
            <a:r>
              <a:rPr lang="en-US" dirty="0">
                <a:solidFill>
                  <a:srgbClr val="FF0000"/>
                </a:solidFill>
              </a:rPr>
              <a:t>Add each place.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0056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 </a:t>
            </a:r>
            <a:br>
              <a:rPr lang="en-US" dirty="0"/>
            </a:br>
            <a:r>
              <a:rPr lang="en-US" sz="4000" dirty="0"/>
              <a:t>How to read big numbers.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05200"/>
            <a:ext cx="8229600" cy="21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80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76400"/>
            <a:ext cx="8610599" cy="4449763"/>
          </a:xfrm>
        </p:spPr>
        <p:txBody>
          <a:bodyPr/>
          <a:lstStyle/>
          <a:p>
            <a:r>
              <a:rPr lang="en-US" dirty="0"/>
              <a:t>From left to right, use this pattern </a:t>
            </a:r>
            <a:r>
              <a:rPr lang="en-US" dirty="0">
                <a:solidFill>
                  <a:srgbClr val="FF0000"/>
                </a:solidFill>
              </a:rPr>
              <a:t>Number X Place</a:t>
            </a:r>
          </a:p>
          <a:p>
            <a:r>
              <a:rPr lang="en-US" dirty="0">
                <a:solidFill>
                  <a:srgbClr val="FF0000"/>
                </a:solidFill>
              </a:rPr>
              <a:t>Add each place.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0056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 </a:t>
            </a:r>
            <a:br>
              <a:rPr lang="en-US" dirty="0"/>
            </a:br>
            <a:r>
              <a:rPr lang="en-US" sz="4000" dirty="0"/>
              <a:t>How to read big numbers.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17" y="3673475"/>
            <a:ext cx="5942965" cy="17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8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1"/>
            <a:ext cx="7408333" cy="42973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1 </a:t>
            </a:r>
            <a:r>
              <a:rPr lang="ja-JP" altLang="en-US" b="1" dirty="0"/>
              <a:t>これ、それ、あれ、どれ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48506" y="4187599"/>
            <a:ext cx="4258362" cy="2152650"/>
            <a:chOff x="1752600" y="4191000"/>
            <a:chExt cx="4258362" cy="2152650"/>
          </a:xfrm>
        </p:grpSpPr>
        <p:pic>
          <p:nvPicPr>
            <p:cNvPr id="4102" name="Picture 6" descr="Image result for ペン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191000"/>
              <a:ext cx="21240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Image result for ペン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887" y="4191000"/>
              <a:ext cx="21240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7" name="Picture 11" descr="C:\Users\Jiajun\AppData\Local\Microsoft\Windows\INetCache\IE\DMQFEV2L\hanamaru29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3124200" cy="17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990600" y="2743200"/>
            <a:ext cx="5257800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Which one</a:t>
            </a:r>
            <a:r>
              <a:rPr lang="en-US" sz="2000" dirty="0"/>
              <a:t> is my pen?</a:t>
            </a:r>
          </a:p>
        </p:txBody>
      </p:sp>
    </p:spTree>
    <p:extLst>
      <p:ext uri="{BB962C8B-B14F-4D97-AF65-F5344CB8AC3E}">
        <p14:creationId xmlns:p14="http://schemas.microsoft.com/office/powerpoint/2010/main" val="762013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76400"/>
            <a:ext cx="8610599" cy="4449763"/>
          </a:xfrm>
        </p:spPr>
        <p:txBody>
          <a:bodyPr/>
          <a:lstStyle/>
          <a:p>
            <a:r>
              <a:rPr lang="en-US" dirty="0"/>
              <a:t>From left to right, use this pattern </a:t>
            </a:r>
            <a:r>
              <a:rPr lang="en-US" dirty="0">
                <a:solidFill>
                  <a:srgbClr val="FF0000"/>
                </a:solidFill>
              </a:rPr>
              <a:t>Number X Place</a:t>
            </a:r>
          </a:p>
          <a:p>
            <a:r>
              <a:rPr lang="en-US" dirty="0">
                <a:solidFill>
                  <a:srgbClr val="FF0000"/>
                </a:solidFill>
              </a:rPr>
              <a:t>Add each place.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0056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 </a:t>
            </a:r>
            <a:br>
              <a:rPr lang="en-US" dirty="0"/>
            </a:br>
            <a:r>
              <a:rPr lang="en-US" sz="4000" dirty="0"/>
              <a:t>How to read big numbers.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352800"/>
            <a:ext cx="6934200" cy="21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14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76400"/>
            <a:ext cx="8610599" cy="4449763"/>
          </a:xfrm>
        </p:spPr>
        <p:txBody>
          <a:bodyPr/>
          <a:lstStyle/>
          <a:p>
            <a:r>
              <a:rPr lang="en-US" dirty="0"/>
              <a:t>From left to right, use this pattern </a:t>
            </a:r>
            <a:r>
              <a:rPr lang="en-US" dirty="0">
                <a:solidFill>
                  <a:srgbClr val="FF0000"/>
                </a:solidFill>
              </a:rPr>
              <a:t>Number X Place</a:t>
            </a:r>
          </a:p>
          <a:p>
            <a:r>
              <a:rPr lang="en-US" dirty="0">
                <a:solidFill>
                  <a:srgbClr val="FF0000"/>
                </a:solidFill>
              </a:rPr>
              <a:t>If there is </a:t>
            </a:r>
            <a:r>
              <a:rPr lang="ja-JP" altLang="en-US" dirty="0">
                <a:solidFill>
                  <a:srgbClr val="FF0000"/>
                </a:solidFill>
              </a:rPr>
              <a:t>万（まん）、億（おく）</a:t>
            </a:r>
            <a:r>
              <a:rPr lang="en-US" altLang="ja-JP" dirty="0">
                <a:solidFill>
                  <a:srgbClr val="FF0000"/>
                </a:solidFill>
              </a:rPr>
              <a:t>, there is priority.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Add up each place.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0056"/>
          </a:xfrm>
        </p:spPr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 </a:t>
            </a:r>
            <a:br>
              <a:rPr lang="en-US" dirty="0"/>
            </a:br>
            <a:r>
              <a:rPr lang="en-US" sz="4000" dirty="0"/>
              <a:t>How to read big numbers.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14675"/>
            <a:ext cx="77724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686176" y="5334000"/>
            <a:ext cx="5181600" cy="990600"/>
          </a:xfrm>
          <a:prstGeom prst="wedgeEllipseCallout">
            <a:avLst>
              <a:gd name="adj1" fmla="val -37158"/>
              <a:gd name="adj2" fmla="val -10056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Do not forget the priority!</a:t>
            </a:r>
          </a:p>
        </p:txBody>
      </p:sp>
      <p:pic>
        <p:nvPicPr>
          <p:cNvPr id="8" name="Picture 11" descr="C:\Users\Jiajun\AppData\Local\Microsoft\Windows\INetCache\IE\DMQFEV2L\hanamaru29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442" y="5755291"/>
            <a:ext cx="1718734" cy="9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66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dirty="0"/>
              <a:t>1,000,000  </a:t>
            </a:r>
            <a:r>
              <a:rPr lang="ja-JP" altLang="en-US" sz="3600" dirty="0"/>
              <a:t>　百万（ひゃくまん）</a:t>
            </a:r>
            <a:endParaRPr lang="en-US" altLang="ja-JP" sz="3600" dirty="0"/>
          </a:p>
          <a:p>
            <a:pPr marL="0" indent="0" algn="ctr">
              <a:buNone/>
            </a:pPr>
            <a:r>
              <a:rPr lang="en-US" sz="3600" dirty="0"/>
              <a:t>is </a:t>
            </a:r>
          </a:p>
          <a:p>
            <a:pPr marL="0" indent="0" algn="ctr">
              <a:buNone/>
            </a:pPr>
            <a:r>
              <a:rPr lang="en-US" sz="3600" dirty="0"/>
              <a:t>One million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8 </a:t>
            </a:r>
            <a:r>
              <a:rPr lang="en-US" dirty="0"/>
              <a:t>Numbers (100~) </a:t>
            </a:r>
            <a:br>
              <a:rPr lang="en-US" dirty="0"/>
            </a:br>
            <a:r>
              <a:rPr lang="en-US" dirty="0"/>
              <a:t>How to read big numbers.</a:t>
            </a:r>
          </a:p>
        </p:txBody>
      </p:sp>
    </p:spTree>
    <p:extLst>
      <p:ext uri="{BB962C8B-B14F-4D97-AF65-F5344CB8AC3E}">
        <p14:creationId xmlns:p14="http://schemas.microsoft.com/office/powerpoint/2010/main" val="3264612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703652"/>
            <a:ext cx="7408333" cy="4468548"/>
          </a:xfrm>
        </p:spPr>
        <p:txBody>
          <a:bodyPr>
            <a:normAutofit/>
          </a:bodyPr>
          <a:lstStyle/>
          <a:p>
            <a:r>
              <a:rPr lang="en-US" sz="1200" dirty="0">
                <a:hlinkClick r:id="rId2"/>
              </a:rPr>
              <a:t>http://www.boj.or.jp/note_tfjgs/note/valid/issue.htm/#p05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dirty="0">
                <a:solidFill>
                  <a:srgbClr val="FF0000"/>
                </a:solidFill>
              </a:rPr>
              <a:t>ごじゅう　ひゃくえん　　</a:t>
            </a:r>
            <a:r>
              <a:rPr lang="en-US" altLang="ja-JP" dirty="0">
                <a:solidFill>
                  <a:srgbClr val="FF0000"/>
                </a:solidFill>
              </a:rPr>
              <a:t>Wrong</a:t>
            </a:r>
          </a:p>
          <a:p>
            <a:r>
              <a:rPr lang="ja-JP" altLang="en-US" dirty="0">
                <a:solidFill>
                  <a:srgbClr val="00B050"/>
                </a:solidFill>
              </a:rPr>
              <a:t>ごせんえん     </a:t>
            </a:r>
            <a:r>
              <a:rPr lang="en-US" altLang="ja-JP" dirty="0">
                <a:solidFill>
                  <a:srgbClr val="00B050"/>
                </a:solidFill>
              </a:rPr>
              <a:t>correct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Japanese Money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848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228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703652"/>
            <a:ext cx="7408333" cy="4468548"/>
          </a:xfrm>
        </p:spPr>
        <p:txBody>
          <a:bodyPr>
            <a:normAutofit/>
          </a:bodyPr>
          <a:lstStyle/>
          <a:p>
            <a:r>
              <a:rPr lang="en-US" sz="1200" dirty="0">
                <a:hlinkClick r:id="rId2"/>
              </a:rPr>
              <a:t>http://www.boj.or.jp/note_tfjgs/note/valid/issue.htm/#p05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dirty="0">
                <a:solidFill>
                  <a:srgbClr val="FF0000"/>
                </a:solidFill>
              </a:rPr>
              <a:t>じゅう　せんえん　　</a:t>
            </a:r>
            <a:r>
              <a:rPr lang="en-US" altLang="ja-JP" dirty="0">
                <a:solidFill>
                  <a:srgbClr val="FF0000"/>
                </a:solidFill>
              </a:rPr>
              <a:t>Wrong</a:t>
            </a:r>
          </a:p>
          <a:p>
            <a:r>
              <a:rPr lang="ja-JP" altLang="en-US" dirty="0">
                <a:solidFill>
                  <a:srgbClr val="00B050"/>
                </a:solidFill>
              </a:rPr>
              <a:t>いちまんえん     </a:t>
            </a:r>
            <a:r>
              <a:rPr lang="en-US" altLang="ja-JP" dirty="0">
                <a:solidFill>
                  <a:srgbClr val="00B050"/>
                </a:solidFill>
              </a:rPr>
              <a:t>correct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Japanese Money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7920037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00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/>
              <a:t>（～を）ください</a:t>
            </a:r>
          </a:p>
          <a:p>
            <a:r>
              <a:rPr lang="en-US" dirty="0"/>
              <a:t>"please give me X.“</a:t>
            </a:r>
          </a:p>
          <a:p>
            <a:r>
              <a:rPr lang="en-US" dirty="0"/>
              <a:t>You can use it to </a:t>
            </a:r>
            <a:r>
              <a:rPr lang="en-US" dirty="0">
                <a:solidFill>
                  <a:srgbClr val="FF0000"/>
                </a:solidFill>
              </a:rPr>
              <a:t>request (concrete) items</a:t>
            </a:r>
            <a:r>
              <a:rPr lang="en-US" dirty="0"/>
              <a:t> in general.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</p:spTree>
    <p:extLst>
      <p:ext uri="{BB962C8B-B14F-4D97-AF65-F5344CB8AC3E}">
        <p14:creationId xmlns:p14="http://schemas.microsoft.com/office/powerpoint/2010/main" val="909084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>
            <a:normAutofit/>
          </a:bodyPr>
          <a:lstStyle/>
          <a:p>
            <a:r>
              <a:rPr lang="ja-JP" altLang="en-US" b="1" dirty="0"/>
              <a:t>（～を）おねがいします</a:t>
            </a:r>
          </a:p>
          <a:p>
            <a:r>
              <a:rPr lang="en-US" dirty="0"/>
              <a:t>a request for item X. </a:t>
            </a:r>
          </a:p>
          <a:p>
            <a:r>
              <a:rPr lang="en-US" dirty="0"/>
              <a:t>When used to ask for a concrete object, </a:t>
            </a:r>
          </a:p>
          <a:p>
            <a:pPr lvl="1"/>
            <a:r>
              <a:rPr lang="en-US" dirty="0"/>
              <a:t>（～</a:t>
            </a:r>
            <a:r>
              <a:rPr lang="ja-JP" altLang="en-US" dirty="0"/>
              <a:t>を）おねがいします </a:t>
            </a:r>
            <a:r>
              <a:rPr lang="en-US" dirty="0"/>
              <a:t>sounds slightly </a:t>
            </a:r>
            <a:r>
              <a:rPr lang="en-US" dirty="0">
                <a:solidFill>
                  <a:srgbClr val="FF0000"/>
                </a:solidFill>
              </a:rPr>
              <a:t>more upscale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（～</a:t>
            </a:r>
            <a:r>
              <a:rPr lang="ja-JP" altLang="en-US" dirty="0"/>
              <a:t>を）ください</a:t>
            </a:r>
            <a:r>
              <a:rPr lang="en-US" altLang="ja-JP" dirty="0"/>
              <a:t>. </a:t>
            </a:r>
          </a:p>
          <a:p>
            <a:r>
              <a:rPr lang="en-US" dirty="0"/>
              <a:t>It is heard often when </a:t>
            </a:r>
            <a:r>
              <a:rPr lang="en-US" dirty="0">
                <a:solidFill>
                  <a:srgbClr val="FF0000"/>
                </a:solidFill>
              </a:rPr>
              <a:t>ordering food</a:t>
            </a:r>
            <a:r>
              <a:rPr lang="en-US" dirty="0"/>
              <a:t> at a restaurant ("I will have ... ").</a:t>
            </a:r>
          </a:p>
          <a:p>
            <a:r>
              <a:rPr lang="en-US" dirty="0"/>
              <a:t>can also be used to ask for "</a:t>
            </a:r>
            <a:r>
              <a:rPr lang="en-US" dirty="0">
                <a:solidFill>
                  <a:srgbClr val="FF0000"/>
                </a:solidFill>
              </a:rPr>
              <a:t>abstract objects</a:t>
            </a:r>
            <a:r>
              <a:rPr lang="en-US" dirty="0"/>
              <a:t>," such as </a:t>
            </a:r>
            <a:r>
              <a:rPr lang="en-US" dirty="0">
                <a:solidFill>
                  <a:srgbClr val="FF0000"/>
                </a:solidFill>
              </a:rPr>
              <a:t>repairs, explanations and understanding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</p:spTree>
    <p:extLst>
      <p:ext uri="{BB962C8B-B14F-4D97-AF65-F5344CB8AC3E}">
        <p14:creationId xmlns:p14="http://schemas.microsoft.com/office/powerpoint/2010/main" val="1203228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（～を）どうぞ</a:t>
            </a:r>
          </a:p>
          <a:p>
            <a:r>
              <a:rPr lang="en-US" dirty="0">
                <a:solidFill>
                  <a:srgbClr val="FF0000"/>
                </a:solidFill>
              </a:rPr>
              <a:t>an offer is made</a:t>
            </a:r>
            <a:r>
              <a:rPr lang="en-US" dirty="0"/>
              <a:t> with respect to item X. </a:t>
            </a:r>
          </a:p>
          <a:p>
            <a:r>
              <a:rPr lang="en-US" dirty="0"/>
              <a:t>It may also be used when a person is </a:t>
            </a:r>
            <a:r>
              <a:rPr lang="en-US" dirty="0">
                <a:solidFill>
                  <a:srgbClr val="FF0000"/>
                </a:solidFill>
              </a:rPr>
              <a:t>waiting for you to come forth with item X</a:t>
            </a:r>
            <a:r>
              <a:rPr lang="en-US" dirty="0"/>
              <a:t>; a telephone operator, asking for your name, would probably say, </a:t>
            </a:r>
          </a:p>
          <a:p>
            <a:pPr lvl="1"/>
            <a:r>
              <a:rPr lang="ja-JP" altLang="en-US" dirty="0"/>
              <a:t>おなまえを　どうぞ。</a:t>
            </a:r>
            <a:endParaRPr lang="en-US" altLang="ja-JP" dirty="0"/>
          </a:p>
          <a:p>
            <a:pPr lvl="1"/>
            <a:r>
              <a:rPr lang="en-US" altLang="ja-JP" dirty="0"/>
              <a:t>(</a:t>
            </a:r>
            <a:r>
              <a:rPr lang="ja-JP" altLang="en-US" dirty="0"/>
              <a:t>お </a:t>
            </a:r>
            <a:r>
              <a:rPr lang="en-US" dirty="0"/>
              <a:t>is a </a:t>
            </a:r>
            <a:r>
              <a:rPr lang="en-US" dirty="0">
                <a:solidFill>
                  <a:srgbClr val="FF0000"/>
                </a:solidFill>
              </a:rPr>
              <a:t>politeness marker</a:t>
            </a:r>
            <a:r>
              <a:rPr lang="en-US" dirty="0"/>
              <a:t>, therefore, </a:t>
            </a:r>
            <a:r>
              <a:rPr lang="ja-JP" altLang="en-US" dirty="0"/>
              <a:t>おなまえ </a:t>
            </a:r>
            <a:r>
              <a:rPr lang="en-US" dirty="0"/>
              <a:t>is "your honorable name.")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</p:spTree>
    <p:extLst>
      <p:ext uri="{BB962C8B-B14F-4D97-AF65-F5344CB8AC3E}">
        <p14:creationId xmlns:p14="http://schemas.microsoft.com/office/powerpoint/2010/main" val="1257015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en-US" dirty="0"/>
              <a:t>How to ask the price of something?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すみません。</a:t>
            </a:r>
            <a:r>
              <a:rPr lang="ja-JP" altLang="en-US" dirty="0"/>
              <a:t>＿＿は　</a:t>
            </a:r>
            <a:r>
              <a:rPr lang="ja-JP" altLang="en-US" dirty="0">
                <a:solidFill>
                  <a:srgbClr val="FF0000"/>
                </a:solidFill>
              </a:rPr>
              <a:t>いくらですか。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Excuse me, how much is ______?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すみません。このとけいは　いくらですか。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Excuse me, how much is this watch?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  <p:pic>
        <p:nvPicPr>
          <p:cNvPr id="4" name="Picture 4" descr="C:\Users\Jiajun\AppData\Local\Microsoft\Windows\INetCache\IE\F112IZEP\150px-Jaeger-Lecoultre-p1000841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105400"/>
            <a:ext cx="1719606" cy="12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10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en-US" dirty="0"/>
              <a:t>How to ask where is ____?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すみません。</a:t>
            </a:r>
            <a:r>
              <a:rPr lang="ja-JP" altLang="en-US" dirty="0"/>
              <a:t>＿＿は　どこ</a:t>
            </a:r>
            <a:r>
              <a:rPr lang="ja-JP" altLang="en-US" dirty="0">
                <a:solidFill>
                  <a:srgbClr val="FF0000"/>
                </a:solidFill>
              </a:rPr>
              <a:t>ですか。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Excuse me, where is ______?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すみません。トイレ</a:t>
            </a:r>
            <a:r>
              <a:rPr lang="ja-JP" altLang="en-US" dirty="0"/>
              <a:t>は　どこ</a:t>
            </a:r>
            <a:r>
              <a:rPr lang="ja-JP" altLang="en-US" dirty="0">
                <a:solidFill>
                  <a:srgbClr val="FF0000"/>
                </a:solidFill>
              </a:rPr>
              <a:t>ですか。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Excuse me, where is the bathroom?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  <p:pic>
        <p:nvPicPr>
          <p:cNvPr id="1026" name="Picture 2" descr="C:\Users\Jiajun\AppData\Local\Microsoft\Windows\INetCache\IE\WMFYDLT1\180px-多目的トイレ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95800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9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1"/>
            <a:ext cx="7408333" cy="429736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どれ</a:t>
            </a:r>
            <a:r>
              <a:rPr lang="ja-JP" altLang="en-US" dirty="0"/>
              <a:t>ですか：</a:t>
            </a:r>
            <a:r>
              <a:rPr lang="en-US" dirty="0"/>
              <a:t>Which one is it? (that you are talking about)?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1 </a:t>
            </a:r>
            <a:r>
              <a:rPr lang="ja-JP" altLang="en-US" b="1" dirty="0"/>
              <a:t>これ、それ、あれ、どれ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48506" y="4187599"/>
            <a:ext cx="4258362" cy="2152650"/>
            <a:chOff x="1752600" y="4191000"/>
            <a:chExt cx="4258362" cy="2152650"/>
          </a:xfrm>
        </p:grpSpPr>
        <p:pic>
          <p:nvPicPr>
            <p:cNvPr id="4102" name="Picture 6" descr="Image result for ペン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191000"/>
              <a:ext cx="21240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Image result for ペン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887" y="4191000"/>
              <a:ext cx="21240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7" name="Picture 11" descr="C:\Users\Jiajun\AppData\Local\Microsoft\Windows\INetCache\IE\DMQFEV2L\hanamaru29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3124200" cy="17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990600" y="2743200"/>
            <a:ext cx="5257800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2000" dirty="0"/>
          </a:p>
          <a:p>
            <a:pPr algn="ctr"/>
            <a:endParaRPr lang="en-US" altLang="ja-JP" sz="2000" dirty="0"/>
          </a:p>
          <a:p>
            <a:pPr algn="ctr"/>
            <a:r>
              <a:rPr lang="ja-JP" altLang="en-US" sz="2000" dirty="0"/>
              <a:t>わたしの</a:t>
            </a:r>
            <a:r>
              <a:rPr lang="ja-JP" altLang="en-US" sz="2000" dirty="0">
                <a:solidFill>
                  <a:schemeClr val="tx1"/>
                </a:solidFill>
              </a:rPr>
              <a:t>ペン</a:t>
            </a:r>
            <a:r>
              <a:rPr lang="ja-JP" altLang="en-US" sz="2000" dirty="0"/>
              <a:t>は　</a:t>
            </a:r>
            <a:r>
              <a:rPr lang="ja-JP" altLang="en-US" sz="2000" dirty="0">
                <a:solidFill>
                  <a:srgbClr val="FF0000"/>
                </a:solidFill>
              </a:rPr>
              <a:t>どれ</a:t>
            </a:r>
            <a:r>
              <a:rPr lang="ja-JP" altLang="en-US" sz="2000" dirty="0"/>
              <a:t>ですか。</a:t>
            </a:r>
            <a:endParaRPr lang="en-US" altLang="ja-JP" sz="2000" dirty="0"/>
          </a:p>
          <a:p>
            <a:r>
              <a:rPr lang="en-US" sz="2000" dirty="0">
                <a:solidFill>
                  <a:srgbClr val="FF0000"/>
                </a:solidFill>
              </a:rPr>
              <a:t>Which one</a:t>
            </a:r>
            <a:r>
              <a:rPr lang="en-US" sz="2000" dirty="0"/>
              <a:t> is my pen?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r>
              <a:rPr lang="en-US" sz="2000" dirty="0">
                <a:solidFill>
                  <a:schemeClr val="tx1"/>
                </a:solidFill>
              </a:rPr>
              <a:t>Lit., My pen is which one?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1137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tx1"/>
                </a:solidFill>
              </a:rPr>
              <a:t>じゃ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Then…; if that is the case, …(to connect the conversation.)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A: </a:t>
            </a:r>
            <a:r>
              <a:rPr lang="ja-JP" altLang="en-US" dirty="0">
                <a:solidFill>
                  <a:schemeClr val="tx1"/>
                </a:solidFill>
              </a:rPr>
              <a:t>これは　せんはっぴゃくえんですよ。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B:  </a:t>
            </a:r>
            <a:r>
              <a:rPr lang="ja-JP" altLang="en-US" dirty="0">
                <a:solidFill>
                  <a:srgbClr val="FF0000"/>
                </a:solidFill>
              </a:rPr>
              <a:t>じゃあ</a:t>
            </a:r>
            <a:r>
              <a:rPr lang="ja-JP" altLang="en-US" dirty="0">
                <a:solidFill>
                  <a:schemeClr val="tx1"/>
                </a:solidFill>
              </a:rPr>
              <a:t>、そのとけいを　ください。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</p:spTree>
    <p:extLst>
      <p:ext uri="{BB962C8B-B14F-4D97-AF65-F5344CB8AC3E}">
        <p14:creationId xmlns:p14="http://schemas.microsoft.com/office/powerpoint/2010/main" val="181745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tx1"/>
                </a:solidFill>
              </a:rPr>
              <a:t>いらっしゃいませ。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Welcome (to our store).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76400" y="3048000"/>
            <a:ext cx="6858000" cy="2809875"/>
            <a:chOff x="1676400" y="3048000"/>
            <a:chExt cx="6858000" cy="28098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3276600"/>
              <a:ext cx="3638550" cy="258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Callout 3"/>
            <p:cNvSpPr/>
            <p:nvPr/>
          </p:nvSpPr>
          <p:spPr>
            <a:xfrm>
              <a:off x="5562600" y="3048000"/>
              <a:ext cx="2971800" cy="990600"/>
            </a:xfrm>
            <a:prstGeom prst="wedgeEllipseCallout">
              <a:avLst>
                <a:gd name="adj1" fmla="val -90240"/>
                <a:gd name="adj2" fmla="val 9118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>
                  <a:solidFill>
                    <a:schemeClr val="tx1"/>
                  </a:solidFill>
                </a:rPr>
                <a:t>いらっしゃいませ。</a:t>
              </a:r>
              <a:endParaRPr lang="en-US" altLang="ja-JP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306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tx1"/>
                </a:solidFill>
              </a:rPr>
              <a:t>どうも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＝どうも（ありがとうございます）。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Thank you.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A:</a:t>
            </a:r>
            <a:r>
              <a:rPr lang="ja-JP" altLang="en-US" dirty="0">
                <a:solidFill>
                  <a:schemeClr val="tx1"/>
                </a:solidFill>
              </a:rPr>
              <a:t>　いらっしゃいませ。メニューをどうぞ。</a:t>
            </a:r>
            <a:r>
              <a:rPr lang="en-US" altLang="ja-JP" dirty="0">
                <a:solidFill>
                  <a:schemeClr val="tx1"/>
                </a:solidFill>
              </a:rPr>
              <a:t>Welcome! Here is the menu.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B: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r>
              <a:rPr lang="ja-JP" altLang="en-US" dirty="0">
                <a:solidFill>
                  <a:srgbClr val="FF0000"/>
                </a:solidFill>
              </a:rPr>
              <a:t>どうも</a:t>
            </a:r>
            <a:r>
              <a:rPr lang="ja-JP" altLang="en-US" dirty="0">
                <a:solidFill>
                  <a:schemeClr val="tx1"/>
                </a:solidFill>
              </a:rPr>
              <a:t>。これはなんですか。</a:t>
            </a:r>
            <a:r>
              <a:rPr lang="en-US" altLang="ja-JP" dirty="0">
                <a:solidFill>
                  <a:schemeClr val="tx1"/>
                </a:solidFill>
              </a:rPr>
              <a:t>Thanks, what is this?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</p:spTree>
    <p:extLst>
      <p:ext uri="{BB962C8B-B14F-4D97-AF65-F5344CB8AC3E}">
        <p14:creationId xmlns:p14="http://schemas.microsoft.com/office/powerpoint/2010/main" val="2937546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dirty="0"/>
              <a:t>～ですよ</a:t>
            </a:r>
            <a:r>
              <a:rPr lang="en-US" dirty="0"/>
              <a:t> de-</a:t>
            </a:r>
            <a:r>
              <a:rPr lang="en-US" dirty="0" err="1">
                <a:solidFill>
                  <a:srgbClr val="FF0000"/>
                </a:solidFill>
              </a:rPr>
              <a:t>su</a:t>
            </a:r>
            <a:r>
              <a:rPr lang="en-US" dirty="0"/>
              <a:t>-</a:t>
            </a:r>
            <a:r>
              <a:rPr lang="en-US" dirty="0" err="1">
                <a:solidFill>
                  <a:srgbClr val="FF0000"/>
                </a:solidFill>
              </a:rPr>
              <a:t>yo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/>
              <a:t>～でしょう</a:t>
            </a:r>
            <a:r>
              <a:rPr lang="en-US" dirty="0"/>
              <a:t> de-</a:t>
            </a:r>
            <a:r>
              <a:rPr lang="en-US" dirty="0" err="1">
                <a:solidFill>
                  <a:srgbClr val="FF0000"/>
                </a:solidFill>
              </a:rPr>
              <a:t>syo</a:t>
            </a:r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o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おいしい</a:t>
            </a:r>
            <a:r>
              <a:rPr lang="ja-JP" altLang="en-US" dirty="0">
                <a:solidFill>
                  <a:srgbClr val="FF0000"/>
                </a:solidFill>
              </a:rPr>
              <a:t>ですよ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  <a:r>
              <a:rPr lang="en-US" altLang="ja-JP" dirty="0">
                <a:solidFill>
                  <a:schemeClr val="tx1"/>
                </a:solidFill>
              </a:rPr>
              <a:t>It is delicious. (I am sure.)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おいしい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  <a:r>
              <a:rPr lang="en-US" altLang="ja-JP">
                <a:solidFill>
                  <a:schemeClr val="tx1"/>
                </a:solidFill>
              </a:rPr>
              <a:t>It must </a:t>
            </a:r>
            <a:r>
              <a:rPr lang="en-US" altLang="ja-JP" dirty="0">
                <a:solidFill>
                  <a:schemeClr val="tx1"/>
                </a:solidFill>
              </a:rPr>
              <a:t>be delicious. (I think; I guess; I wonder; I hope.)</a:t>
            </a: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</a:t>
            </a:r>
            <a:r>
              <a:rPr lang="ja-JP" altLang="en-US" dirty="0"/>
              <a:t>３　 </a:t>
            </a:r>
            <a:r>
              <a:rPr lang="en-US" dirty="0"/>
              <a:t>Expression Notes 3</a:t>
            </a:r>
          </a:p>
        </p:txBody>
      </p:sp>
    </p:spTree>
    <p:extLst>
      <p:ext uri="{BB962C8B-B14F-4D97-AF65-F5344CB8AC3E}">
        <p14:creationId xmlns:p14="http://schemas.microsoft.com/office/powerpoint/2010/main" val="112617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AA2623-E60B-432E-8ED0-90C5F7659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492" y="2057400"/>
            <a:ext cx="5809015" cy="3451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2FE254-3B6F-44BB-BC96-561816910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L2 </a:t>
            </a:r>
            <a:r>
              <a:rPr lang="ja-JP" altLang="en-US" dirty="0"/>
              <a:t>おいしい／</a:t>
            </a:r>
            <a:r>
              <a:rPr lang="en-US" altLang="ja-JP" dirty="0"/>
              <a:t>L23 </a:t>
            </a:r>
            <a:r>
              <a:rPr lang="ja-JP" altLang="en-US" dirty="0"/>
              <a:t>まずい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9017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515C42-B4C1-4BAA-B90D-F62777A52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8600" y="1371600"/>
            <a:ext cx="4929981" cy="23100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09EA83-DFC9-4DFC-9063-13E2F06E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とんかつ </a:t>
            </a:r>
            <a:r>
              <a:rPr lang="en-US" altLang="ja-JP" dirty="0"/>
              <a:t>vs. </a:t>
            </a:r>
            <a:r>
              <a:rPr lang="ja-JP" altLang="en-US" dirty="0"/>
              <a:t>かつ丼</a:t>
            </a:r>
            <a:r>
              <a:rPr lang="en-US" altLang="ja-JP" dirty="0"/>
              <a:t>(</a:t>
            </a:r>
            <a:r>
              <a:rPr lang="ja-JP" altLang="en-US" dirty="0"/>
              <a:t>どん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endParaRPr kumimoji="1"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D19FA-5F55-4CE4-8175-4677D47FBCB4}"/>
              </a:ext>
            </a:extLst>
          </p:cNvPr>
          <p:cNvSpPr txBox="1"/>
          <p:nvPr/>
        </p:nvSpPr>
        <p:spPr>
          <a:xfrm>
            <a:off x="1242219" y="5962650"/>
            <a:ext cx="6667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3" tooltip="http://www.excitecebu.com/2014/03/tonkatsu-by-terasawa-ayala-cebu/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4" tooltip="https://creativecommons.org/licenses/by/2.1/"/>
              </a:rPr>
              <a:t>CC BY</a:t>
            </a:r>
            <a:endParaRPr lang="ja-JP" alt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E40353-CAAA-4531-9441-E6F5F9DC6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22800" y="3450089"/>
            <a:ext cx="4521200" cy="3390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E2B47B-12A5-423C-A458-94B41161CFB1}"/>
              </a:ext>
            </a:extLst>
          </p:cNvPr>
          <p:cNvSpPr txBox="1"/>
          <p:nvPr/>
        </p:nvSpPr>
        <p:spPr>
          <a:xfrm>
            <a:off x="508000" y="6609430"/>
            <a:ext cx="452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6" tooltip="https://ja.wikipedia.org/wiki/%E3%82%AB%E3%83%84%E4%B8%BC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7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436286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A77BF3-43F4-4059-BD41-6692FD5D9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F0DA3D-E7B9-4036-B8DE-9646CDE8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喫茶店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0A6FD-1B53-4F36-AACF-3529ED33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6400"/>
            <a:ext cx="599050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5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404AC1-C6D9-4B34-8E79-525A7D1B2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867400"/>
            <a:ext cx="7433733" cy="914400"/>
          </a:xfrm>
        </p:spPr>
        <p:txBody>
          <a:bodyPr>
            <a:normAutofit/>
          </a:bodyPr>
          <a:lstStyle/>
          <a:p>
            <a:r>
              <a:rPr lang="ja-JP" altLang="en-US" sz="1400" dirty="0">
                <a:hlinkClick r:id="rId2" tooltip="歌声喫茶"/>
              </a:rPr>
              <a:t>歌声喫茶</a:t>
            </a:r>
            <a:r>
              <a:rPr lang="ja-JP" altLang="en-US" sz="1400" dirty="0"/>
              <a:t>、</a:t>
            </a:r>
            <a:r>
              <a:rPr lang="ja-JP" altLang="en-US" sz="1400" dirty="0">
                <a:hlinkClick r:id="rId3" tooltip="ノーパン喫茶"/>
              </a:rPr>
              <a:t>ノーパン喫茶</a:t>
            </a:r>
            <a:r>
              <a:rPr lang="ja-JP" altLang="en-US" sz="1400" dirty="0"/>
              <a:t>、</a:t>
            </a:r>
            <a:r>
              <a:rPr lang="ja-JP" altLang="en-US" sz="1400" dirty="0">
                <a:hlinkClick r:id="rId4" tooltip="カラオケ"/>
              </a:rPr>
              <a:t>カラオケ</a:t>
            </a:r>
            <a:r>
              <a:rPr lang="ja-JP" altLang="en-US" sz="1400" dirty="0"/>
              <a:t>喫茶、</a:t>
            </a:r>
            <a:r>
              <a:rPr lang="ja-JP" altLang="en-US" sz="1400" dirty="0">
                <a:hlinkClick r:id="rId5" tooltip="メイド喫茶"/>
              </a:rPr>
              <a:t>メイド喫茶</a:t>
            </a:r>
            <a:r>
              <a:rPr lang="ja-JP" altLang="en-US" sz="1400" dirty="0"/>
              <a:t>、</a:t>
            </a:r>
            <a:r>
              <a:rPr lang="ja-JP" altLang="en-US" sz="1400" dirty="0">
                <a:hlinkClick r:id="rId6" tooltip="執事喫茶"/>
              </a:rPr>
              <a:t>執事喫茶</a:t>
            </a:r>
            <a:r>
              <a:rPr lang="ja-JP" altLang="en-US" sz="1400" dirty="0"/>
              <a:t>、</a:t>
            </a:r>
            <a:r>
              <a:rPr lang="ja-JP" altLang="en-US" sz="1400" dirty="0">
                <a:hlinkClick r:id="rId7" tooltip="漫画喫茶"/>
              </a:rPr>
              <a:t>漫画喫茶</a:t>
            </a:r>
            <a:r>
              <a:rPr lang="ja-JP" altLang="en-US" sz="1400" dirty="0"/>
              <a:t>、</a:t>
            </a:r>
            <a:r>
              <a:rPr lang="ja-JP" altLang="en-US" sz="1400" dirty="0">
                <a:hlinkClick r:id="rId8" tooltip="インターネットカフェ"/>
              </a:rPr>
              <a:t>インターネット喫茶</a:t>
            </a:r>
            <a:r>
              <a:rPr lang="ja-JP" altLang="en-US" sz="1400" dirty="0"/>
              <a:t>、</a:t>
            </a:r>
            <a:r>
              <a:rPr lang="ja-JP" altLang="en-US" sz="1400" dirty="0">
                <a:hlinkClick r:id="rId9" tooltip="猫喫茶"/>
              </a:rPr>
              <a:t>猫喫茶</a:t>
            </a:r>
            <a:r>
              <a:rPr lang="ja-JP" altLang="en-US" sz="1400" dirty="0"/>
              <a:t>、</a:t>
            </a:r>
            <a:r>
              <a:rPr lang="ja-JP" altLang="en-US" sz="1400" dirty="0">
                <a:hlinkClick r:id="rId10" tooltip="スポーツ喫茶 (存在しないページ)"/>
              </a:rPr>
              <a:t>スポーツ喫茶</a:t>
            </a:r>
            <a:r>
              <a:rPr lang="en-US" altLang="ja-JP" sz="1400" baseline="30000" dirty="0">
                <a:hlinkClick r:id="rId11"/>
              </a:rPr>
              <a:t>[13]</a:t>
            </a:r>
            <a:r>
              <a:rPr lang="ja-JP" altLang="en-US" sz="1400" dirty="0" err="1"/>
              <a:t>、</a:t>
            </a:r>
            <a:r>
              <a:rPr lang="ja-JP" altLang="en-US" sz="1400" dirty="0">
                <a:hlinkClick r:id="rId12" tooltip="ポーカーゲーム喫茶 (存在しないページ)"/>
              </a:rPr>
              <a:t>ポーカーゲーム喫茶</a:t>
            </a:r>
            <a:r>
              <a:rPr lang="ja-JP" altLang="en-US" sz="1400" dirty="0"/>
              <a:t>、</a:t>
            </a:r>
            <a:r>
              <a:rPr lang="ja-JP" altLang="en-US" sz="1400" dirty="0">
                <a:hlinkClick r:id="rId13" tooltip="ゴーゴー喫茶 (存在しないページ)"/>
              </a:rPr>
              <a:t>ゴーゴー喫茶</a:t>
            </a:r>
            <a:r>
              <a:rPr lang="ja-JP" altLang="en-US" sz="1400" dirty="0"/>
              <a:t>等は「喫茶」という言葉を含んでいるものの、「喫茶」の前に冠しているサービスが主目的である。（</a:t>
            </a:r>
            <a:r>
              <a:rPr lang="en-US" altLang="ja-JP" sz="1400" dirty="0"/>
              <a:t>From </a:t>
            </a:r>
            <a:r>
              <a:rPr lang="en-US" altLang="ja-JP" sz="800" dirty="0">
                <a:hlinkClick r:id="rId14"/>
              </a:rPr>
              <a:t>https://ja.wikipedia.org/wiki/%E5%96%AB%E8%8C%B6%E5%BA%97#%E4%B8%96%E7%95%8C%E3%81%AE%E5%96%AB%E8%8C%B6%E5%BA%97</a:t>
            </a:r>
            <a:r>
              <a:rPr lang="en-US" altLang="ja-JP" sz="800" dirty="0"/>
              <a:t> </a:t>
            </a:r>
            <a:r>
              <a:rPr lang="ja-JP" altLang="en-US" sz="800" dirty="0"/>
              <a:t>）</a:t>
            </a:r>
            <a:endParaRPr kumimoji="1" lang="ja-JP" alt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8441FB-EAEB-40A8-833C-2A145C66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喫茶店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56F79-D42D-4204-8E0F-1707EB25B0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9046" y="228051"/>
            <a:ext cx="2244171" cy="3200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AA640-662F-48CA-9998-1CF134CBC9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19400" y="2751417"/>
            <a:ext cx="4588352" cy="3039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A5A6DD-098A-46C1-9AD2-24C25CF666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46334" y="932035"/>
            <a:ext cx="3457542" cy="2590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E7252A-32C9-4DCD-ACB8-78B6CAAF8511}"/>
              </a:ext>
            </a:extLst>
          </p:cNvPr>
          <p:cNvSpPr txBox="1"/>
          <p:nvPr/>
        </p:nvSpPr>
        <p:spPr>
          <a:xfrm>
            <a:off x="609600" y="3550163"/>
            <a:ext cx="240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 dirty="0">
                <a:hlinkClick r:id="rId18" tooltip="https://commons.wikimedia.org/wiki/File:Akihabara_Maids.JPG"/>
              </a:rPr>
              <a:t>This Photo</a:t>
            </a:r>
            <a:r>
              <a:rPr lang="ja-JP" altLang="en-US" sz="900" dirty="0"/>
              <a:t> by Unknown Author is licensed under </a:t>
            </a:r>
            <a:r>
              <a:rPr lang="ja-JP" altLang="en-US" sz="900" dirty="0">
                <a:hlinkClick r:id="rId19" tooltip="https://creativecommons.org/licenses/by-sa/3.0/"/>
              </a:rPr>
              <a:t>CC BY-SA</a:t>
            </a:r>
            <a:endParaRPr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2821319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CB8991-0D09-46FA-95CF-0CDFD1A6A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D5A66B-A10D-407E-B3DE-530942A7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L2 </a:t>
            </a:r>
            <a:r>
              <a:rPr kumimoji="1" lang="ja-JP" altLang="en-US" dirty="0"/>
              <a:t>トイレ </a:t>
            </a:r>
            <a:r>
              <a:rPr kumimoji="1" lang="en-US" altLang="ja-JP" dirty="0"/>
              <a:t>L12 </a:t>
            </a:r>
            <a:r>
              <a:rPr kumimoji="1" lang="ja-JP" altLang="en-US" dirty="0"/>
              <a:t>お手洗い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98333-167B-479B-9999-2DE7A1C9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91056"/>
            <a:ext cx="6428920" cy="47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99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20B17F-0A96-43F9-BB21-76ACECE3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BD4D79-3BD6-4862-B523-6B3A60D1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L1, L2 </a:t>
            </a:r>
            <a:r>
              <a:rPr lang="ja-JP" altLang="en-US" dirty="0"/>
              <a:t>コンピューター </a:t>
            </a:r>
            <a:r>
              <a:rPr lang="en-US" altLang="ja-JP" dirty="0"/>
              <a:t>L6 </a:t>
            </a:r>
            <a:r>
              <a:rPr lang="ja-JP" altLang="en-US" dirty="0"/>
              <a:t>パソコン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7F5B5-F6DA-4DD7-97DE-2142FAF26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799"/>
            <a:ext cx="6846122" cy="48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1"/>
            <a:ext cx="7408333" cy="42973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1 </a:t>
            </a:r>
            <a:r>
              <a:rPr lang="ja-JP" altLang="en-US" b="1" dirty="0"/>
              <a:t>これ、それ、あれ、どれ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48506" y="4187599"/>
            <a:ext cx="4258362" cy="2152650"/>
            <a:chOff x="1752600" y="4191000"/>
            <a:chExt cx="4258362" cy="2152650"/>
          </a:xfrm>
        </p:grpSpPr>
        <p:pic>
          <p:nvPicPr>
            <p:cNvPr id="4102" name="Picture 6" descr="Image result for ペン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4191000"/>
              <a:ext cx="21240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Image result for ペン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887" y="4191000"/>
              <a:ext cx="2124075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7" name="Picture 11" descr="C:\Users\Jiajun\AppData\Local\Microsoft\Windows\INetCache\IE\DMQFEV2L\hanamaru29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3124200" cy="17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3843681" y="1371600"/>
            <a:ext cx="5257800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どれ</a:t>
            </a:r>
            <a:r>
              <a:rPr lang="ja-JP" altLang="en-US" sz="2000" dirty="0">
                <a:solidFill>
                  <a:schemeClr val="tx1"/>
                </a:solidFill>
              </a:rPr>
              <a:t>が　わたしのペンですか。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Which one is my pen?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609600" y="2819400"/>
            <a:ext cx="5257800" cy="1600200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</a:rPr>
              <a:t>わたしのペンは　</a:t>
            </a:r>
            <a:r>
              <a:rPr lang="ja-JP" altLang="en-US" sz="2000" dirty="0">
                <a:solidFill>
                  <a:srgbClr val="FF0000"/>
                </a:solidFill>
              </a:rPr>
              <a:t>どれ</a:t>
            </a:r>
            <a:r>
              <a:rPr lang="ja-JP" altLang="en-US" sz="2000" dirty="0">
                <a:solidFill>
                  <a:schemeClr val="tx1"/>
                </a:solidFill>
              </a:rPr>
              <a:t>ですか。</a:t>
            </a:r>
            <a:endParaRPr lang="en-US" altLang="ja-JP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Lit., My pen is which one?</a:t>
            </a:r>
          </a:p>
        </p:txBody>
      </p:sp>
    </p:spTree>
    <p:extLst>
      <p:ext uri="{BB962C8B-B14F-4D97-AF65-F5344CB8AC3E}">
        <p14:creationId xmlns:p14="http://schemas.microsoft.com/office/powerpoint/2010/main" val="3258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98EF84-5E45-42E7-9FDD-952612800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E95FA-BDF8-4E8B-BCBB-597F1D3C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Family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8DF5F-0AB4-4695-B02E-D7F24FEE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7" y="1419200"/>
            <a:ext cx="7620000" cy="51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62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BDE920-082E-48B3-A12A-0CD777A5C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EDC64C-A310-4CDE-81B2-4F7C02BD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L2 </a:t>
            </a:r>
            <a:r>
              <a:rPr lang="ja-JP" altLang="en-US" dirty="0"/>
              <a:t>高い／</a:t>
            </a:r>
            <a:r>
              <a:rPr lang="en-US" altLang="ja-JP" dirty="0"/>
              <a:t>L5 </a:t>
            </a:r>
            <a:r>
              <a:rPr lang="ja-JP" altLang="en-US" dirty="0"/>
              <a:t>安い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38754-DC91-4465-8F1A-F6315D8C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9956"/>
            <a:ext cx="8229601" cy="48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241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D4B58-575A-4DEF-9031-36399FCA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376B6-EFD2-4166-B081-9D871B16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いらっしゃいませ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F877D-8104-46A8-A8DD-457938B6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38368"/>
            <a:ext cx="6858000" cy="488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50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ありがとうございます。</a:t>
            </a:r>
            <a:endParaRPr lang="en-US" altLang="ja-JP" dirty="0"/>
          </a:p>
          <a:p>
            <a:pPr marL="0" indent="0">
              <a:buNone/>
            </a:pPr>
            <a:r>
              <a:rPr lang="en-US" dirty="0" err="1"/>
              <a:t>Arigatou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</a:t>
            </a:r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6606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9117" y="1828800"/>
            <a:ext cx="7408333" cy="4343400"/>
          </a:xfrm>
        </p:spPr>
        <p:txBody>
          <a:bodyPr>
            <a:normAutofit/>
          </a:bodyPr>
          <a:lstStyle/>
          <a:p>
            <a:r>
              <a:rPr lang="ja-JP" altLang="en-US" dirty="0"/>
              <a:t>これ、それ、あれ、どれ</a:t>
            </a:r>
            <a:endParaRPr lang="en-US" altLang="ja-JP" dirty="0"/>
          </a:p>
          <a:p>
            <a:r>
              <a:rPr lang="en-US" altLang="ja-JP" dirty="0"/>
              <a:t>This thing, that thing, that one over there, which one</a:t>
            </a:r>
          </a:p>
          <a:p>
            <a:r>
              <a:rPr lang="en-US" dirty="0"/>
              <a:t>The names were not addressed.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ja-JP" altLang="en-US" dirty="0"/>
              <a:t>この／その／あの／どの </a:t>
            </a:r>
            <a:r>
              <a:rPr lang="en-US" altLang="ja-JP" dirty="0"/>
              <a:t>+ Noun</a:t>
            </a:r>
          </a:p>
          <a:p>
            <a:r>
              <a:rPr lang="en-US" dirty="0" err="1"/>
              <a:t>This+noun</a:t>
            </a:r>
            <a:r>
              <a:rPr lang="en-US" dirty="0"/>
              <a:t>/</a:t>
            </a:r>
            <a:r>
              <a:rPr lang="en-US" dirty="0" err="1"/>
              <a:t>that+noun</a:t>
            </a:r>
            <a:r>
              <a:rPr lang="en-US" dirty="0"/>
              <a:t>/</a:t>
            </a:r>
            <a:r>
              <a:rPr lang="en-US" dirty="0" err="1"/>
              <a:t>that+noun</a:t>
            </a:r>
            <a:r>
              <a:rPr lang="en-US" dirty="0"/>
              <a:t> over there/</a:t>
            </a:r>
            <a:r>
              <a:rPr lang="en-US" dirty="0" err="1"/>
              <a:t>which+noun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この／その／あの／どの </a:t>
            </a:r>
            <a:r>
              <a:rPr lang="en-US" altLang="ja-JP" b="1" dirty="0"/>
              <a:t>+ Noun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124200" y="3276600"/>
            <a:ext cx="3198970" cy="1600200"/>
            <a:chOff x="3124200" y="3276600"/>
            <a:chExt cx="3198970" cy="1600200"/>
          </a:xfrm>
        </p:grpSpPr>
        <p:sp>
          <p:nvSpPr>
            <p:cNvPr id="5" name="Down Arrow 4"/>
            <p:cNvSpPr/>
            <p:nvPr/>
          </p:nvSpPr>
          <p:spPr>
            <a:xfrm>
              <a:off x="3124200" y="3276600"/>
              <a:ext cx="304800" cy="1600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396343" y="3707368"/>
              <a:ext cx="29268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To be slightly specific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0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2133600"/>
            <a:ext cx="4922698" cy="3450696"/>
          </a:xfrm>
        </p:spPr>
        <p:txBody>
          <a:bodyPr/>
          <a:lstStyle/>
          <a:p>
            <a:r>
              <a:rPr lang="en-US" altLang="ja-JP" dirty="0"/>
              <a:t>How much is this watch?</a:t>
            </a:r>
          </a:p>
          <a:p>
            <a:endParaRPr lang="en-US" altLang="ja-JP" dirty="0"/>
          </a:p>
          <a:p>
            <a:r>
              <a:rPr lang="en-US" dirty="0"/>
              <a:t>That watch is 3,000 yen.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That watch over there is 3,500 yen.</a:t>
            </a:r>
          </a:p>
          <a:p>
            <a:endParaRPr lang="en-US" altLang="ja-JP" dirty="0"/>
          </a:p>
          <a:p>
            <a:r>
              <a:rPr lang="en-US" altLang="ja-JP" dirty="0"/>
              <a:t>Which watch is 3,500 yen?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この／その／あの／どの </a:t>
            </a:r>
            <a:r>
              <a:rPr lang="en-US" altLang="ja-JP" b="1" dirty="0"/>
              <a:t>+ Noun</a:t>
            </a:r>
            <a:endParaRPr lang="en-US" dirty="0"/>
          </a:p>
        </p:txBody>
      </p:sp>
      <p:pic>
        <p:nvPicPr>
          <p:cNvPr id="1028" name="Picture 4" descr="C:\Users\Jiajun\AppData\Local\Microsoft\Windows\INetCache\IE\F112IZEP\150px-Jaeger-Lecoultre-p1000841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394" y="5486363"/>
            <a:ext cx="1719606" cy="12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2590800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この</a:t>
            </a:r>
            <a:r>
              <a:rPr lang="ja-JP" altLang="en-US" sz="2400" dirty="0"/>
              <a:t>とけいは　いくらですか。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09600" y="3429000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その</a:t>
            </a:r>
            <a:r>
              <a:rPr lang="ja-JP" altLang="en-US" sz="2400" dirty="0"/>
              <a:t>とけいは　さんぜんえんです。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20486" y="4343399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あの</a:t>
            </a:r>
            <a:r>
              <a:rPr lang="ja-JP" altLang="en-US" sz="2400" dirty="0"/>
              <a:t>とけいは　さんぜんごひゃくえんです。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09600" y="5255530"/>
            <a:ext cx="716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どの</a:t>
            </a:r>
            <a:r>
              <a:rPr lang="ja-JP" altLang="en-US" sz="2400" dirty="0"/>
              <a:t>とけい</a:t>
            </a:r>
            <a:r>
              <a:rPr lang="ja-JP" altLang="en-US" sz="2400" dirty="0">
                <a:solidFill>
                  <a:srgbClr val="FF0000"/>
                </a:solidFill>
              </a:rPr>
              <a:t>が</a:t>
            </a:r>
            <a:r>
              <a:rPr lang="ja-JP" altLang="en-US" sz="2400" dirty="0"/>
              <a:t>　さんぜんごひゃくえんですか。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595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3947</TotalTime>
  <Words>2190</Words>
  <Application>Microsoft Office PowerPoint</Application>
  <PresentationFormat>On-screen Show (4:3)</PresentationFormat>
  <Paragraphs>617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HGPMinchoE</vt:lpstr>
      <vt:lpstr>Yu Gothic</vt:lpstr>
      <vt:lpstr>Calibri</vt:lpstr>
      <vt:lpstr>Candara</vt:lpstr>
      <vt:lpstr>Symbol</vt:lpstr>
      <vt:lpstr>Waveform</vt:lpstr>
      <vt:lpstr>第２課　かいもの Lesson 2 Shopping Grammar </vt:lpstr>
      <vt:lpstr>Objectives</vt:lpstr>
      <vt:lpstr>1 これ、それ、あれ、どれ</vt:lpstr>
      <vt:lpstr>1 これ、それ、あれ、どれ</vt:lpstr>
      <vt:lpstr>1 これ、それ、あれ、どれ</vt:lpstr>
      <vt:lpstr>1 これ、それ、あれ、どれ</vt:lpstr>
      <vt:lpstr>1 これ、それ、あれ、どれ</vt:lpstr>
      <vt:lpstr>2 この／その／あの／どの + Noun</vt:lpstr>
      <vt:lpstr>2 この／その／あの／どの + Noun</vt:lpstr>
      <vt:lpstr>2 この／その／あの／どの + Noun</vt:lpstr>
      <vt:lpstr>2 この／その／あの／どの + Noun</vt:lpstr>
      <vt:lpstr>2 この／その／あの／どの + Noun</vt:lpstr>
      <vt:lpstr>3 ここ　そこ　あそこ　どこ</vt:lpstr>
      <vt:lpstr>3 ここ　そこ　あそこ　どこ</vt:lpstr>
      <vt:lpstr>4 だれの noun</vt:lpstr>
      <vt:lpstr>4 だれの noun</vt:lpstr>
      <vt:lpstr>4 だれの noun が vs. は</vt:lpstr>
      <vt:lpstr>4 だれの noun が vs. は</vt:lpstr>
      <vt:lpstr>4 だれの noun が vs. は</vt:lpstr>
      <vt:lpstr>4 だれの noun だれ vs. どの＋Noun</vt:lpstr>
      <vt:lpstr>Summary</vt:lpstr>
      <vt:lpstr>Summary</vt:lpstr>
      <vt:lpstr>Summary</vt:lpstr>
      <vt:lpstr>5 noun も</vt:lpstr>
      <vt:lpstr>6 noun じゃないです</vt:lpstr>
      <vt:lpstr>6 noun じゃないです</vt:lpstr>
      <vt:lpstr>6 noun じゃないです</vt:lpstr>
      <vt:lpstr>6 nounも　じゃないです</vt:lpstr>
      <vt:lpstr>7 ～ね/～よ</vt:lpstr>
      <vt:lpstr>7 ～ね/～よ</vt:lpstr>
      <vt:lpstr>7 ～ね/～よ</vt:lpstr>
      <vt:lpstr>8 Numbers (1-100)</vt:lpstr>
      <vt:lpstr>8 Numbers (1-100) in kanji (refer to Page 298-299 of the textbook)</vt:lpstr>
      <vt:lpstr>How to read numbers (1-100)</vt:lpstr>
      <vt:lpstr>How to read numbers (100-)</vt:lpstr>
      <vt:lpstr>How to read numbers (100-)</vt:lpstr>
      <vt:lpstr>表現（ひょうげん）ノート......３　 Expression Notes 3</vt:lpstr>
      <vt:lpstr>How to read numbers (1000-)</vt:lpstr>
      <vt:lpstr>表現（ひょうげん）ノート......３　 Expression Notes 3</vt:lpstr>
      <vt:lpstr>How to read numbers (10000-)</vt:lpstr>
      <vt:lpstr>8 Numbers (100-100,000)</vt:lpstr>
      <vt:lpstr>8 Numbers (100-100,000) in kanji (refer to Page 298-299 of the textbook)</vt:lpstr>
      <vt:lpstr>8 Numbers (100~) Name of each place</vt:lpstr>
      <vt:lpstr>8 Numbers (100~) Name of each place</vt:lpstr>
      <vt:lpstr>8 Numbers (100~) Name of each place</vt:lpstr>
      <vt:lpstr>8 Numbers (100~)  How to read big numbers.</vt:lpstr>
      <vt:lpstr>8 Numbers (100~)  How to read big numbers.</vt:lpstr>
      <vt:lpstr>8 Numbers (100~)  How to read big numbers.</vt:lpstr>
      <vt:lpstr>8 Numbers (100~)  How to read big numbers.</vt:lpstr>
      <vt:lpstr>8 Numbers (100~)  How to read big numbers.</vt:lpstr>
      <vt:lpstr>8 Numbers (100~)  How to read big numbers.</vt:lpstr>
      <vt:lpstr>8 Numbers (100~)  How to read big numbers.</vt:lpstr>
      <vt:lpstr>Japanese Money</vt:lpstr>
      <vt:lpstr>Japanese Money</vt:lpstr>
      <vt:lpstr>表現（ひょうげん）ノート......３　 Expression Notes 3</vt:lpstr>
      <vt:lpstr>表現（ひょうげん）ノート......３　 Expression Notes 3</vt:lpstr>
      <vt:lpstr>表現（ひょうげん）ノート......３　 Expression Notes 3</vt:lpstr>
      <vt:lpstr>表現（ひょうげん）ノート......３　 Expression Notes 3</vt:lpstr>
      <vt:lpstr>表現（ひょうげん）ノート......３　 Expression Notes 3</vt:lpstr>
      <vt:lpstr>表現（ひょうげん）ノート......３　 Expression Notes 3</vt:lpstr>
      <vt:lpstr>表現（ひょうげん）ノート......３　 Expression Notes 3</vt:lpstr>
      <vt:lpstr>表現（ひょうげん）ノート......３　 Expression Notes 3</vt:lpstr>
      <vt:lpstr>表現（ひょうげん）ノート......３　 Expression Notes 3</vt:lpstr>
      <vt:lpstr>L2 おいしい／L23 まずい </vt:lpstr>
      <vt:lpstr>とんかつ vs. かつ丼(どん) </vt:lpstr>
      <vt:lpstr>喫茶店 </vt:lpstr>
      <vt:lpstr>喫茶店</vt:lpstr>
      <vt:lpstr>L2 トイレ L12 お手洗い</vt:lpstr>
      <vt:lpstr>L1, L2 コンピューター L6 パソコン</vt:lpstr>
      <vt:lpstr>Family</vt:lpstr>
      <vt:lpstr>L2 高い／L5 安い</vt:lpstr>
      <vt:lpstr>いらっしゃいませ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 </dc:title>
  <dc:creator>Jiajun</dc:creator>
  <cp:lastModifiedBy>Bracewell, JiaJun</cp:lastModifiedBy>
  <cp:revision>110</cp:revision>
  <dcterms:created xsi:type="dcterms:W3CDTF">2006-08-16T00:00:00Z</dcterms:created>
  <dcterms:modified xsi:type="dcterms:W3CDTF">2018-09-25T18:23:25Z</dcterms:modified>
</cp:coreProperties>
</file>